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embeddedFontLst>
    <p:embeddedFont>
      <p:font typeface="Montserrat"/>
      <p:regular r:id="rId64"/>
      <p:bold r:id="rId65"/>
      <p:italic r:id="rId66"/>
      <p:boldItalic r:id="rId67"/>
    </p:embeddedFont>
    <p:embeddedFont>
      <p:font typeface="Montserrat Medium"/>
      <p:regular r:id="rId68"/>
      <p:bold r:id="rId69"/>
      <p:italic r:id="rId70"/>
      <p:boldItalic r:id="rId71"/>
    </p:embeddedFont>
    <p:embeddedFont>
      <p:font typeface="Montserrat ExtraBold"/>
      <p:bold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F18201A-9E82-4D05-B53A-7C52FF122132}">
  <a:tblStyle styleId="{DF18201A-9E82-4D05-B53A-7C52FF1221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font" Target="fonts/MontserratExtraBold-boldItalic.fntdata"/><Relationship Id="rId72" Type="http://schemas.openxmlformats.org/officeDocument/2006/relationships/font" Target="fonts/MontserratExtraBold-bold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MontserratMedium-boldItalic.fntdata"/><Relationship Id="rId70" Type="http://schemas.openxmlformats.org/officeDocument/2006/relationships/font" Target="fonts/MontserratMedium-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Montserrat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Montserrat-italic.fntdata"/><Relationship Id="rId21" Type="http://schemas.openxmlformats.org/officeDocument/2006/relationships/slide" Target="slides/slide15.xml"/><Relationship Id="rId65" Type="http://schemas.openxmlformats.org/officeDocument/2006/relationships/font" Target="fonts/Montserrat-bold.fntdata"/><Relationship Id="rId24" Type="http://schemas.openxmlformats.org/officeDocument/2006/relationships/slide" Target="slides/slide18.xml"/><Relationship Id="rId68" Type="http://schemas.openxmlformats.org/officeDocument/2006/relationships/font" Target="fonts/MontserratMedium-regular.fntdata"/><Relationship Id="rId23" Type="http://schemas.openxmlformats.org/officeDocument/2006/relationships/slide" Target="slides/slide17.xml"/><Relationship Id="rId67" Type="http://schemas.openxmlformats.org/officeDocument/2006/relationships/font" Target="fonts/Montserrat-bold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MontserratMedium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c14115923c_0_1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c14115923c_0_1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c14115923c_0_4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c14115923c_0_4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Sign language is manual communication commonly used by people who are deaf. Sign language is not universal; people who are deaf from different countries speak different sign languages. The gestures or symbols in sign language are organized in a linguistic way. Each individual gesture is called a sign.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c14115923c_0_4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c14115923c_0_4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Sign language is manual communication commonly used by people who are deaf. Sign language is not universal; people who are deaf from different countries speak different sign languages. The gestures or symbols in sign language are organized in a linguistic way. Each individual gesture is called a sign.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c14115923c_0_4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c14115923c_0_4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Sign language is manual communication commonly used by people who are deaf. Sign language is not universal; people who are deaf from different countries speak different sign languages. The gestures or symbols in sign language are organized in a linguistic way. Each individual gesture is called a sign.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c14115923c_0_4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c14115923c_0_4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Sign language is manual communication commonly used by people who are deaf. Sign language is not universal; people who are deaf from different countries speak different sign languages. The gestures or symbols in sign language are organized in a linguistic way. Each individual gesture is called a sign.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c14115923c_0_4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c14115923c_0_4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c14115923c_0_4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c14115923c_0_4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c14115923c_0_4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c14115923c_0_4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c14115923c_0_4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c14115923c_0_4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c14115923c_0_4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c14115923c_0_4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c14115923c_0_4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c14115923c_0_4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c14115923c_0_4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c14115923c_0_4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c14115923c_0_4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c14115923c_0_4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c14115923c_0_4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c14115923c_0_4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c14115923c_0_4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c14115923c_0_4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c14115923c_0_4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c14115923c_0_4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c14115923c_0_4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c14115923c_0_4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c14115923c_0_4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c14115923c_0_4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c14115923c_0_4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c14115923c_0_4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c14115923c_0_4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c14115923c_0_4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c14115923c_0_4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c14115923c_0_4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c14115923c_0_47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1c14115923c_0_47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c14115923c_0_4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c14115923c_0_4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c14115923c_0_4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c14115923c_0_4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c14115923c_0_47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1c14115923c_0_47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c14115923c_0_4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c14115923c_0_4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c14115923c_0_4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c14115923c_0_4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c14115923c_0_4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c14115923c_0_4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c14115923c_0_4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c14115923c_0_4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c146cce4f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c146cce4f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c14115923c_0_4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c14115923c_0_4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c14115923c_0_4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1c14115923c_0_4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c14115923c_0_5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1c14115923c_0_5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c14115923c_0_4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c14115923c_0_4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1c14115923c_0_50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1c14115923c_0_50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c14115923c_0_50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1c14115923c_0_50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c14115923c_0_4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1c14115923c_0_4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c14115923c_0_1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c14115923c_0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c14115923c_0_1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c14115923c_0_1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c14115923c_0_1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c14115923c_0_1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c14115923c_0_1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1c14115923c_0_1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1c14115923c_0_1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1c14115923c_0_1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c14115923c_0_1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c14115923c_0_1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c14115923c_0_1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c14115923c_0_1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c14115923c_0_4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c14115923c_0_4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c14115923c_0_1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c14115923c_0_1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1c14115923c_0_1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1c14115923c_0_1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1c14115923c_0_1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1c14115923c_0_1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c14115923c_0_1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c14115923c_0_1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1c14115923c_0_1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1c14115923c_0_1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1c14115923c_0_1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1c14115923c_0_1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1c14115923c_0_1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1c14115923c_0_1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1c14115923c_0_1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1c14115923c_0_1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c14115923c_0_4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c14115923c_0_4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c14115923c_0_4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c14115923c_0_4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c14115923c_0_4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c14115923c_0_4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c14115923c_0_4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c14115923c_0_4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SECTION_TITLE_AND_DESCRIPTION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6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36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36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36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36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2">
  <p:cSld name="SECTION_TITLE_AND_DESCRIPTION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3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3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3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3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4.png"/><Relationship Id="rId4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6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8.png"/><Relationship Id="rId4" Type="http://schemas.openxmlformats.org/officeDocument/2006/relationships/image" Target="../media/image67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8"/>
          <p:cNvSpPr txBox="1"/>
          <p:nvPr>
            <p:ph type="ctrTitle"/>
          </p:nvPr>
        </p:nvSpPr>
        <p:spPr>
          <a:xfrm>
            <a:off x="1598950" y="1315950"/>
            <a:ext cx="5723700" cy="19764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Montserrat"/>
                <a:ea typeface="Montserrat"/>
                <a:cs typeface="Montserrat"/>
                <a:sym typeface="Montserrat"/>
              </a:rPr>
              <a:t>Sign Language Recognition from Hand Gesture using Neural Network &amp; Machine Learning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1" name="Google Shape;171;p38"/>
          <p:cNvCxnSpPr/>
          <p:nvPr/>
        </p:nvCxnSpPr>
        <p:spPr>
          <a:xfrm flipH="1" rot="10800000">
            <a:off x="2166700" y="3282425"/>
            <a:ext cx="4565700" cy="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2" name="Google Shape;172;p38"/>
          <p:cNvCxnSpPr/>
          <p:nvPr/>
        </p:nvCxnSpPr>
        <p:spPr>
          <a:xfrm>
            <a:off x="2954175" y="1486750"/>
            <a:ext cx="2952900" cy="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73" name="Google Shape;173;p38"/>
          <p:cNvSpPr txBox="1"/>
          <p:nvPr>
            <p:ph idx="4294967295" type="title"/>
          </p:nvPr>
        </p:nvSpPr>
        <p:spPr>
          <a:xfrm>
            <a:off x="3768975" y="3431575"/>
            <a:ext cx="1323300" cy="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Group-11</a:t>
            </a:r>
            <a:endParaRPr sz="2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50" y="3306150"/>
            <a:ext cx="270510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9300" y="3306150"/>
            <a:ext cx="294541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7650" y="3306150"/>
            <a:ext cx="2705101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7"/>
          <p:cNvSpPr txBox="1"/>
          <p:nvPr>
            <p:ph type="title"/>
          </p:nvPr>
        </p:nvSpPr>
        <p:spPr>
          <a:xfrm>
            <a:off x="0" y="688900"/>
            <a:ext cx="56415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What is Sign Language</a:t>
            </a:r>
            <a:endParaRPr sz="3300"/>
          </a:p>
        </p:txBody>
      </p:sp>
      <p:sp>
        <p:nvSpPr>
          <p:cNvPr id="250" name="Google Shape;250;p47"/>
          <p:cNvSpPr txBox="1"/>
          <p:nvPr/>
        </p:nvSpPr>
        <p:spPr>
          <a:xfrm>
            <a:off x="181250" y="1659150"/>
            <a:ext cx="9144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Sign languages are languages that use the visual-manual modality to convey meaning.</a:t>
            </a:r>
            <a:endParaRPr sz="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1" name="Google Shape;251;p47"/>
          <p:cNvCxnSpPr/>
          <p:nvPr/>
        </p:nvCxnSpPr>
        <p:spPr>
          <a:xfrm>
            <a:off x="181250" y="510347"/>
            <a:ext cx="5250600" cy="1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8"/>
          <p:cNvSpPr txBox="1"/>
          <p:nvPr>
            <p:ph type="title"/>
          </p:nvPr>
        </p:nvSpPr>
        <p:spPr>
          <a:xfrm>
            <a:off x="0" y="688900"/>
            <a:ext cx="56415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Why are we solving it</a:t>
            </a:r>
            <a:endParaRPr sz="3300"/>
          </a:p>
        </p:txBody>
      </p:sp>
      <p:cxnSp>
        <p:nvCxnSpPr>
          <p:cNvPr id="257" name="Google Shape;257;p48"/>
          <p:cNvCxnSpPr/>
          <p:nvPr/>
        </p:nvCxnSpPr>
        <p:spPr>
          <a:xfrm>
            <a:off x="181250" y="510347"/>
            <a:ext cx="5250600" cy="1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258" name="Google Shape;258;p48"/>
          <p:cNvGrpSpPr/>
          <p:nvPr/>
        </p:nvGrpSpPr>
        <p:grpSpPr>
          <a:xfrm>
            <a:off x="423200" y="2352720"/>
            <a:ext cx="2628925" cy="2578357"/>
            <a:chOff x="431925" y="1304875"/>
            <a:chExt cx="2628925" cy="3416400"/>
          </a:xfrm>
        </p:grpSpPr>
        <p:sp>
          <p:nvSpPr>
            <p:cNvPr id="259" name="Google Shape;259;p48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0" name="Google Shape;260;p48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61" name="Google Shape;261;p48"/>
          <p:cNvSpPr txBox="1"/>
          <p:nvPr/>
        </p:nvSpPr>
        <p:spPr>
          <a:xfrm>
            <a:off x="497700" y="2352775"/>
            <a:ext cx="2494500" cy="34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Make a Bridge</a:t>
            </a:r>
            <a:endParaRPr b="1" sz="2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48"/>
          <p:cNvSpPr txBox="1"/>
          <p:nvPr/>
        </p:nvSpPr>
        <p:spPr>
          <a:xfrm>
            <a:off x="499600" y="2764430"/>
            <a:ext cx="2478600" cy="2109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make a bridge in between regular people with deaf and mute one.  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3" name="Google Shape;263;p48"/>
          <p:cNvGrpSpPr/>
          <p:nvPr/>
        </p:nvGrpSpPr>
        <p:grpSpPr>
          <a:xfrm>
            <a:off x="3311725" y="2352720"/>
            <a:ext cx="2632500" cy="2578357"/>
            <a:chOff x="3320450" y="1304875"/>
            <a:chExt cx="2632500" cy="3416400"/>
          </a:xfrm>
        </p:grpSpPr>
        <p:sp>
          <p:nvSpPr>
            <p:cNvPr id="264" name="Google Shape;264;p48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65" name="Google Shape;265;p48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66" name="Google Shape;266;p48"/>
          <p:cNvSpPr txBox="1"/>
          <p:nvPr/>
        </p:nvSpPr>
        <p:spPr>
          <a:xfrm>
            <a:off x="3380725" y="2352775"/>
            <a:ext cx="2494500" cy="348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Social Impact</a:t>
            </a:r>
            <a:endParaRPr b="1" sz="2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48"/>
          <p:cNvSpPr txBox="1"/>
          <p:nvPr/>
        </p:nvSpPr>
        <p:spPr>
          <a:xfrm>
            <a:off x="3388050" y="2764430"/>
            <a:ext cx="2478600" cy="2109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make the deaf and mute people a part of our society.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8" name="Google Shape;268;p48"/>
          <p:cNvGrpSpPr/>
          <p:nvPr/>
        </p:nvGrpSpPr>
        <p:grpSpPr>
          <a:xfrm>
            <a:off x="6203825" y="2352720"/>
            <a:ext cx="2632500" cy="2578357"/>
            <a:chOff x="6212550" y="1304875"/>
            <a:chExt cx="2632500" cy="3416400"/>
          </a:xfrm>
        </p:grpSpPr>
        <p:sp>
          <p:nvSpPr>
            <p:cNvPr id="269" name="Google Shape;269;p48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0" name="Google Shape;270;p48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71" name="Google Shape;271;p48"/>
          <p:cNvSpPr txBox="1"/>
          <p:nvPr/>
        </p:nvSpPr>
        <p:spPr>
          <a:xfrm>
            <a:off x="6263750" y="2352775"/>
            <a:ext cx="2494500" cy="348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It’s Easy</a:t>
            </a:r>
            <a:endParaRPr b="1" sz="2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48"/>
          <p:cNvSpPr txBox="1"/>
          <p:nvPr/>
        </p:nvSpPr>
        <p:spPr>
          <a:xfrm>
            <a:off x="6277675" y="2764430"/>
            <a:ext cx="2478600" cy="2109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make a simple effective method instead of learning sign language. </a:t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9"/>
          <p:cNvSpPr txBox="1"/>
          <p:nvPr>
            <p:ph type="title"/>
          </p:nvPr>
        </p:nvSpPr>
        <p:spPr>
          <a:xfrm>
            <a:off x="0" y="408050"/>
            <a:ext cx="56415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How the solution works</a:t>
            </a:r>
            <a:endParaRPr sz="3300"/>
          </a:p>
        </p:txBody>
      </p:sp>
      <p:cxnSp>
        <p:nvCxnSpPr>
          <p:cNvPr id="278" name="Google Shape;278;p49"/>
          <p:cNvCxnSpPr/>
          <p:nvPr/>
        </p:nvCxnSpPr>
        <p:spPr>
          <a:xfrm>
            <a:off x="195450" y="408047"/>
            <a:ext cx="5250600" cy="1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79" name="Google Shape;279;p49"/>
          <p:cNvSpPr/>
          <p:nvPr/>
        </p:nvSpPr>
        <p:spPr>
          <a:xfrm>
            <a:off x="277600" y="1661525"/>
            <a:ext cx="1579200" cy="110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155CC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Hand Gesture</a:t>
            </a:r>
            <a:endParaRPr b="1" sz="1700">
              <a:solidFill>
                <a:srgbClr val="1155CC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0" name="Google Shape;280;p49"/>
          <p:cNvSpPr/>
          <p:nvPr/>
        </p:nvSpPr>
        <p:spPr>
          <a:xfrm>
            <a:off x="2614147" y="1661525"/>
            <a:ext cx="1579200" cy="110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155CC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Data Reading Device</a:t>
            </a:r>
            <a:endParaRPr b="1" sz="1700">
              <a:solidFill>
                <a:srgbClr val="1155CC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1" name="Google Shape;281;p49"/>
          <p:cNvSpPr/>
          <p:nvPr/>
        </p:nvSpPr>
        <p:spPr>
          <a:xfrm>
            <a:off x="4950677" y="1661525"/>
            <a:ext cx="1579200" cy="110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155CC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Detecting the sing using NN</a:t>
            </a:r>
            <a:endParaRPr b="1" sz="1700">
              <a:solidFill>
                <a:srgbClr val="1155CC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2" name="Google Shape;282;p49"/>
          <p:cNvSpPr/>
          <p:nvPr/>
        </p:nvSpPr>
        <p:spPr>
          <a:xfrm>
            <a:off x="7287193" y="1661525"/>
            <a:ext cx="1579200" cy="110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155CC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Showing text format of the sign.</a:t>
            </a:r>
            <a:endParaRPr b="1" sz="1700">
              <a:solidFill>
                <a:srgbClr val="1155CC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83" name="Google Shape;283;p49"/>
          <p:cNvCxnSpPr>
            <a:stCxn id="279" idx="3"/>
            <a:endCxn id="280" idx="1"/>
          </p:cNvCxnSpPr>
          <p:nvPr/>
        </p:nvCxnSpPr>
        <p:spPr>
          <a:xfrm>
            <a:off x="1856800" y="2212925"/>
            <a:ext cx="757200" cy="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4" name="Google Shape;284;p49"/>
          <p:cNvCxnSpPr>
            <a:stCxn id="280" idx="3"/>
            <a:endCxn id="281" idx="1"/>
          </p:cNvCxnSpPr>
          <p:nvPr/>
        </p:nvCxnSpPr>
        <p:spPr>
          <a:xfrm>
            <a:off x="4193347" y="2212925"/>
            <a:ext cx="757200" cy="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5" name="Google Shape;285;p49"/>
          <p:cNvCxnSpPr>
            <a:stCxn id="281" idx="3"/>
            <a:endCxn id="282" idx="1"/>
          </p:cNvCxnSpPr>
          <p:nvPr/>
        </p:nvCxnSpPr>
        <p:spPr>
          <a:xfrm>
            <a:off x="6529877" y="2212925"/>
            <a:ext cx="757200" cy="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86" name="Google Shape;2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178100"/>
            <a:ext cx="1579200" cy="16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4150" y="3178100"/>
            <a:ext cx="1579200" cy="160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9"/>
          <p:cNvSpPr/>
          <p:nvPr/>
        </p:nvSpPr>
        <p:spPr>
          <a:xfrm>
            <a:off x="7287200" y="3178141"/>
            <a:ext cx="1579200" cy="160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sz="96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9" name="Google Shape;289;p49"/>
          <p:cNvCxnSpPr/>
          <p:nvPr/>
        </p:nvCxnSpPr>
        <p:spPr>
          <a:xfrm>
            <a:off x="1890900" y="3980365"/>
            <a:ext cx="757200" cy="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0" name="Google Shape;290;p49"/>
          <p:cNvCxnSpPr/>
          <p:nvPr/>
        </p:nvCxnSpPr>
        <p:spPr>
          <a:xfrm>
            <a:off x="4210450" y="3980365"/>
            <a:ext cx="757200" cy="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1" name="Google Shape;291;p49"/>
          <p:cNvCxnSpPr/>
          <p:nvPr/>
        </p:nvCxnSpPr>
        <p:spPr>
          <a:xfrm>
            <a:off x="6530000" y="3980365"/>
            <a:ext cx="757200" cy="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292" name="Google Shape;29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0675" y="3178100"/>
            <a:ext cx="1579200" cy="160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0"/>
          <p:cNvSpPr/>
          <p:nvPr/>
        </p:nvSpPr>
        <p:spPr>
          <a:xfrm>
            <a:off x="277600" y="1011175"/>
            <a:ext cx="1579200" cy="110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155CC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Hand Gesture</a:t>
            </a:r>
            <a:endParaRPr b="1" sz="1700">
              <a:solidFill>
                <a:srgbClr val="1155CC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8" name="Google Shape;298;p50"/>
          <p:cNvSpPr/>
          <p:nvPr/>
        </p:nvSpPr>
        <p:spPr>
          <a:xfrm>
            <a:off x="2614147" y="1011175"/>
            <a:ext cx="1579200" cy="110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155CC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Data Reading Device</a:t>
            </a:r>
            <a:endParaRPr b="1" sz="1700">
              <a:solidFill>
                <a:srgbClr val="1155CC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99" name="Google Shape;299;p50"/>
          <p:cNvSpPr/>
          <p:nvPr/>
        </p:nvSpPr>
        <p:spPr>
          <a:xfrm>
            <a:off x="4950677" y="1011175"/>
            <a:ext cx="1579200" cy="110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155CC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Detecting the sing using NN</a:t>
            </a:r>
            <a:endParaRPr b="1" sz="1700">
              <a:solidFill>
                <a:srgbClr val="1155CC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00" name="Google Shape;300;p50"/>
          <p:cNvSpPr/>
          <p:nvPr/>
        </p:nvSpPr>
        <p:spPr>
          <a:xfrm>
            <a:off x="7287193" y="1011175"/>
            <a:ext cx="1579200" cy="11028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155CC"/>
                </a:solidFill>
                <a:highlight>
                  <a:srgbClr val="FFFFFF"/>
                </a:highlight>
                <a:latin typeface="Comic Sans MS"/>
                <a:ea typeface="Comic Sans MS"/>
                <a:cs typeface="Comic Sans MS"/>
                <a:sym typeface="Comic Sans MS"/>
              </a:rPr>
              <a:t>Showing text format of the sign.</a:t>
            </a:r>
            <a:endParaRPr b="1" sz="1700">
              <a:solidFill>
                <a:srgbClr val="1155CC"/>
              </a:solidFill>
              <a:highlight>
                <a:srgbClr val="FFFFFF"/>
              </a:highlight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301" name="Google Shape;301;p50"/>
          <p:cNvCxnSpPr>
            <a:stCxn id="297" idx="3"/>
            <a:endCxn id="298" idx="1"/>
          </p:cNvCxnSpPr>
          <p:nvPr/>
        </p:nvCxnSpPr>
        <p:spPr>
          <a:xfrm>
            <a:off x="1856800" y="1562575"/>
            <a:ext cx="757200" cy="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2" name="Google Shape;302;p50"/>
          <p:cNvCxnSpPr>
            <a:stCxn id="298" idx="3"/>
            <a:endCxn id="299" idx="1"/>
          </p:cNvCxnSpPr>
          <p:nvPr/>
        </p:nvCxnSpPr>
        <p:spPr>
          <a:xfrm>
            <a:off x="4193347" y="1562575"/>
            <a:ext cx="757200" cy="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3" name="Google Shape;303;p50"/>
          <p:cNvCxnSpPr>
            <a:stCxn id="299" idx="3"/>
            <a:endCxn id="300" idx="1"/>
          </p:cNvCxnSpPr>
          <p:nvPr/>
        </p:nvCxnSpPr>
        <p:spPr>
          <a:xfrm>
            <a:off x="6529877" y="1562575"/>
            <a:ext cx="757200" cy="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04" name="Google Shape;3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27750"/>
            <a:ext cx="1579200" cy="160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4150" y="2527750"/>
            <a:ext cx="1579200" cy="160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0"/>
          <p:cNvSpPr/>
          <p:nvPr/>
        </p:nvSpPr>
        <p:spPr>
          <a:xfrm>
            <a:off x="7287200" y="2527791"/>
            <a:ext cx="1579200" cy="160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3C78D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b="1" sz="9600">
              <a:solidFill>
                <a:srgbClr val="3C78D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07" name="Google Shape;307;p50"/>
          <p:cNvCxnSpPr/>
          <p:nvPr/>
        </p:nvCxnSpPr>
        <p:spPr>
          <a:xfrm>
            <a:off x="1890900" y="3330015"/>
            <a:ext cx="757200" cy="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8" name="Google Shape;308;p50"/>
          <p:cNvCxnSpPr/>
          <p:nvPr/>
        </p:nvCxnSpPr>
        <p:spPr>
          <a:xfrm>
            <a:off x="4210450" y="3330015"/>
            <a:ext cx="757200" cy="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9" name="Google Shape;309;p50"/>
          <p:cNvCxnSpPr/>
          <p:nvPr/>
        </p:nvCxnSpPr>
        <p:spPr>
          <a:xfrm>
            <a:off x="6530000" y="3330015"/>
            <a:ext cx="757200" cy="0"/>
          </a:xfrm>
          <a:prstGeom prst="straightConnector1">
            <a:avLst/>
          </a:prstGeom>
          <a:noFill/>
          <a:ln cap="flat" cmpd="sng" w="76200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10" name="Google Shape;31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0675" y="2527750"/>
            <a:ext cx="1579200" cy="160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"/>
          <p:cNvSpPr txBox="1"/>
          <p:nvPr>
            <p:ph type="title"/>
          </p:nvPr>
        </p:nvSpPr>
        <p:spPr>
          <a:xfrm>
            <a:off x="1329550" y="1470300"/>
            <a:ext cx="6601200" cy="22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Literature Review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16" name="Google Shape;316;p51"/>
          <p:cNvCxnSpPr/>
          <p:nvPr/>
        </p:nvCxnSpPr>
        <p:spPr>
          <a:xfrm>
            <a:off x="1500700" y="1419325"/>
            <a:ext cx="6323100" cy="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1" name="Google Shape;321;p52"/>
          <p:cNvCxnSpPr/>
          <p:nvPr/>
        </p:nvCxnSpPr>
        <p:spPr>
          <a:xfrm flipH="1" rot="10800000">
            <a:off x="746400" y="428425"/>
            <a:ext cx="4283700" cy="5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22" name="Google Shape;322;p52"/>
          <p:cNvSpPr txBox="1"/>
          <p:nvPr/>
        </p:nvSpPr>
        <p:spPr>
          <a:xfrm>
            <a:off x="999053" y="4202013"/>
            <a:ext cx="2892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Repeat</a:t>
            </a:r>
            <a:endParaRPr sz="1600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52"/>
          <p:cNvSpPr txBox="1"/>
          <p:nvPr/>
        </p:nvSpPr>
        <p:spPr>
          <a:xfrm>
            <a:off x="3600654" y="4203883"/>
            <a:ext cx="46815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We intend to keep doing this process till we can get a big pool of values through which we can find the best and most efficient to use.</a:t>
            </a:r>
            <a:endParaRPr sz="1000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4" name="Google Shape;324;p52"/>
          <p:cNvGrpSpPr/>
          <p:nvPr/>
        </p:nvGrpSpPr>
        <p:grpSpPr>
          <a:xfrm>
            <a:off x="861925" y="4202296"/>
            <a:ext cx="7420134" cy="679861"/>
            <a:chOff x="424813" y="3871259"/>
            <a:chExt cx="8294360" cy="849933"/>
          </a:xfrm>
        </p:grpSpPr>
        <p:sp>
          <p:nvSpPr>
            <p:cNvPr id="325" name="Google Shape;325;p52"/>
            <p:cNvSpPr/>
            <p:nvPr/>
          </p:nvSpPr>
          <p:spPr>
            <a:xfrm>
              <a:off x="2927672" y="3871292"/>
              <a:ext cx="5791500" cy="849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26" name="Google Shape;326;p52"/>
            <p:cNvSpPr/>
            <p:nvPr/>
          </p:nvSpPr>
          <p:spPr>
            <a:xfrm>
              <a:off x="424813" y="387125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27" name="Google Shape;327;p52"/>
          <p:cNvSpPr txBox="1"/>
          <p:nvPr/>
        </p:nvSpPr>
        <p:spPr>
          <a:xfrm>
            <a:off x="999053" y="4202013"/>
            <a:ext cx="2892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98% accuracy.</a:t>
            </a:r>
            <a:endParaRPr b="1" sz="1600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52"/>
          <p:cNvSpPr txBox="1"/>
          <p:nvPr/>
        </p:nvSpPr>
        <p:spPr>
          <a:xfrm>
            <a:off x="3600654" y="4203883"/>
            <a:ext cx="46815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Deepsign: Sign Language Detection and Recognition Using Deep Learning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9" name="Google Shape;329;p52"/>
          <p:cNvGrpSpPr/>
          <p:nvPr/>
        </p:nvGrpSpPr>
        <p:grpSpPr>
          <a:xfrm>
            <a:off x="861850" y="3417119"/>
            <a:ext cx="7420134" cy="679861"/>
            <a:chOff x="424813" y="3871259"/>
            <a:chExt cx="8294360" cy="849933"/>
          </a:xfrm>
        </p:grpSpPr>
        <p:sp>
          <p:nvSpPr>
            <p:cNvPr id="330" name="Google Shape;330;p52"/>
            <p:cNvSpPr/>
            <p:nvPr/>
          </p:nvSpPr>
          <p:spPr>
            <a:xfrm>
              <a:off x="2927672" y="3871292"/>
              <a:ext cx="5791500" cy="849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1" name="Google Shape;331;p52"/>
            <p:cNvSpPr/>
            <p:nvPr/>
          </p:nvSpPr>
          <p:spPr>
            <a:xfrm>
              <a:off x="424813" y="387125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32" name="Google Shape;332;p52"/>
          <p:cNvSpPr txBox="1"/>
          <p:nvPr/>
        </p:nvSpPr>
        <p:spPr>
          <a:xfrm>
            <a:off x="998978" y="3416836"/>
            <a:ext cx="2892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99.4% accuracy.</a:t>
            </a:r>
            <a:endParaRPr b="1" sz="1600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3" name="Google Shape;333;p52"/>
          <p:cNvSpPr txBox="1"/>
          <p:nvPr/>
        </p:nvSpPr>
        <p:spPr>
          <a:xfrm>
            <a:off x="3530800" y="3418700"/>
            <a:ext cx="47511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Design of Sign Language Recognition Using E-CNN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4" name="Google Shape;334;p52"/>
          <p:cNvGrpSpPr/>
          <p:nvPr/>
        </p:nvGrpSpPr>
        <p:grpSpPr>
          <a:xfrm>
            <a:off x="861865" y="2546718"/>
            <a:ext cx="7420134" cy="679861"/>
            <a:chOff x="424813" y="3871259"/>
            <a:chExt cx="8294360" cy="849933"/>
          </a:xfrm>
        </p:grpSpPr>
        <p:sp>
          <p:nvSpPr>
            <p:cNvPr id="335" name="Google Shape;335;p52"/>
            <p:cNvSpPr/>
            <p:nvPr/>
          </p:nvSpPr>
          <p:spPr>
            <a:xfrm>
              <a:off x="2927672" y="3871292"/>
              <a:ext cx="5791500" cy="849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36" name="Google Shape;336;p52"/>
            <p:cNvSpPr/>
            <p:nvPr/>
          </p:nvSpPr>
          <p:spPr>
            <a:xfrm>
              <a:off x="424813" y="387125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37" name="Google Shape;337;p52"/>
          <p:cNvSpPr txBox="1"/>
          <p:nvPr/>
        </p:nvSpPr>
        <p:spPr>
          <a:xfrm>
            <a:off x="998998" y="2546443"/>
            <a:ext cx="22422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95.21% accuracy.</a:t>
            </a:r>
            <a:endParaRPr b="1" sz="1600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8" name="Google Shape;338;p52"/>
          <p:cNvSpPr txBox="1"/>
          <p:nvPr/>
        </p:nvSpPr>
        <p:spPr>
          <a:xfrm>
            <a:off x="3434500" y="2548300"/>
            <a:ext cx="48477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Real-Time Sign Language Gesture (Word) Recognition from Video Sequences Using CNN and RNN.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9" name="Google Shape;339;p52"/>
          <p:cNvGrpSpPr/>
          <p:nvPr/>
        </p:nvGrpSpPr>
        <p:grpSpPr>
          <a:xfrm>
            <a:off x="861850" y="1717983"/>
            <a:ext cx="7420134" cy="679861"/>
            <a:chOff x="424813" y="3871259"/>
            <a:chExt cx="8294360" cy="849933"/>
          </a:xfrm>
        </p:grpSpPr>
        <p:sp>
          <p:nvSpPr>
            <p:cNvPr id="340" name="Google Shape;340;p52"/>
            <p:cNvSpPr/>
            <p:nvPr/>
          </p:nvSpPr>
          <p:spPr>
            <a:xfrm>
              <a:off x="2927672" y="3871292"/>
              <a:ext cx="5791500" cy="849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41" name="Google Shape;341;p52"/>
            <p:cNvSpPr/>
            <p:nvPr/>
          </p:nvSpPr>
          <p:spPr>
            <a:xfrm>
              <a:off x="424813" y="387125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42" name="Google Shape;342;p52"/>
          <p:cNvSpPr txBox="1"/>
          <p:nvPr/>
        </p:nvSpPr>
        <p:spPr>
          <a:xfrm>
            <a:off x="998978" y="1717700"/>
            <a:ext cx="2892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99.28% accuracy.</a:t>
            </a:r>
            <a:endParaRPr b="1" sz="1600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3" name="Google Shape;343;p52"/>
          <p:cNvSpPr txBox="1"/>
          <p:nvPr/>
        </p:nvSpPr>
        <p:spPr>
          <a:xfrm>
            <a:off x="3431075" y="1719575"/>
            <a:ext cx="46815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Bangla Sign alphabet recognition with zero-shot and transfer learning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4" name="Google Shape;344;p52"/>
          <p:cNvSpPr txBox="1"/>
          <p:nvPr>
            <p:ph type="title"/>
          </p:nvPr>
        </p:nvSpPr>
        <p:spPr>
          <a:xfrm>
            <a:off x="0" y="536450"/>
            <a:ext cx="56415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Renowned Studies</a:t>
            </a:r>
            <a:endParaRPr sz="3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3"/>
          <p:cNvSpPr txBox="1"/>
          <p:nvPr/>
        </p:nvSpPr>
        <p:spPr>
          <a:xfrm>
            <a:off x="2737250" y="2676125"/>
            <a:ext cx="3000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1"/>
                </a:solidFill>
              </a:rPr>
              <a:t>American Sign Language (87 thousand image dataset):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0" name="Google Shape;350;p53"/>
          <p:cNvSpPr txBox="1"/>
          <p:nvPr/>
        </p:nvSpPr>
        <p:spPr>
          <a:xfrm>
            <a:off x="110850" y="148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Existing Data Reading Technique</a:t>
            </a:r>
            <a:endParaRPr b="1" sz="38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1" name="Google Shape;3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25" y="1594550"/>
            <a:ext cx="2124344" cy="16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2863" y="1594550"/>
            <a:ext cx="2124344" cy="16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7501" y="1606625"/>
            <a:ext cx="2124345" cy="16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153" y="1604787"/>
            <a:ext cx="2124322" cy="16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53"/>
          <p:cNvSpPr/>
          <p:nvPr/>
        </p:nvSpPr>
        <p:spPr>
          <a:xfrm>
            <a:off x="305913" y="3790950"/>
            <a:ext cx="1848960" cy="495828"/>
          </a:xfrm>
          <a:prstGeom prst="flowChartTerminator">
            <a:avLst/>
          </a:prstGeom>
          <a:solidFill>
            <a:schemeClr val="accent1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Leap Motion Controller</a:t>
            </a:r>
            <a:endParaRPr b="1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53"/>
          <p:cNvSpPr/>
          <p:nvPr/>
        </p:nvSpPr>
        <p:spPr>
          <a:xfrm>
            <a:off x="2550525" y="3790950"/>
            <a:ext cx="1848960" cy="495828"/>
          </a:xfrm>
          <a:prstGeom prst="flowChartTerminator">
            <a:avLst/>
          </a:prstGeom>
          <a:solidFill>
            <a:schemeClr val="accent1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Kinect Sensor</a:t>
            </a:r>
            <a:endParaRPr b="1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53"/>
          <p:cNvSpPr/>
          <p:nvPr/>
        </p:nvSpPr>
        <p:spPr>
          <a:xfrm>
            <a:off x="4795175" y="3790950"/>
            <a:ext cx="1848960" cy="495828"/>
          </a:xfrm>
          <a:prstGeom prst="flowChartTerminator">
            <a:avLst/>
          </a:prstGeom>
          <a:solidFill>
            <a:schemeClr val="accent1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Data Gloves</a:t>
            </a:r>
            <a:endParaRPr b="1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53"/>
          <p:cNvSpPr/>
          <p:nvPr/>
        </p:nvSpPr>
        <p:spPr>
          <a:xfrm>
            <a:off x="7039825" y="3790950"/>
            <a:ext cx="1848960" cy="495828"/>
          </a:xfrm>
          <a:prstGeom prst="flowChartTerminator">
            <a:avLst/>
          </a:prstGeom>
          <a:solidFill>
            <a:schemeClr val="accent1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Vision Based</a:t>
            </a:r>
            <a:endParaRPr b="1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/>
          <p:nvPr/>
        </p:nvSpPr>
        <p:spPr>
          <a:xfrm>
            <a:off x="2737250" y="2676125"/>
            <a:ext cx="3000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1"/>
                </a:solidFill>
              </a:rPr>
              <a:t>American Sign Language (87 thousand image dataset):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4" name="Google Shape;364;p54"/>
          <p:cNvSpPr txBox="1"/>
          <p:nvPr/>
        </p:nvSpPr>
        <p:spPr>
          <a:xfrm>
            <a:off x="110850" y="1482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Existing Data Reading Technique</a:t>
            </a:r>
            <a:endParaRPr b="1" sz="38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5" name="Google Shape;36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25" y="1594550"/>
            <a:ext cx="2124344" cy="16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2863" y="1594550"/>
            <a:ext cx="2124344" cy="16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7501" y="1606625"/>
            <a:ext cx="2124345" cy="16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153" y="1604787"/>
            <a:ext cx="2124322" cy="16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4"/>
          <p:cNvSpPr/>
          <p:nvPr/>
        </p:nvSpPr>
        <p:spPr>
          <a:xfrm>
            <a:off x="305913" y="3790950"/>
            <a:ext cx="1848960" cy="495828"/>
          </a:xfrm>
          <a:prstGeom prst="flowChartTerminator">
            <a:avLst/>
          </a:prstGeom>
          <a:solidFill>
            <a:schemeClr val="accent1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Leap Motion Controller</a:t>
            </a:r>
            <a:endParaRPr b="1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p54"/>
          <p:cNvSpPr/>
          <p:nvPr/>
        </p:nvSpPr>
        <p:spPr>
          <a:xfrm>
            <a:off x="2550525" y="3790950"/>
            <a:ext cx="1848960" cy="495828"/>
          </a:xfrm>
          <a:prstGeom prst="flowChartTerminator">
            <a:avLst/>
          </a:prstGeom>
          <a:solidFill>
            <a:schemeClr val="accent1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Kinect Sensor</a:t>
            </a:r>
            <a:endParaRPr b="1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54"/>
          <p:cNvSpPr/>
          <p:nvPr/>
        </p:nvSpPr>
        <p:spPr>
          <a:xfrm>
            <a:off x="4795175" y="3790950"/>
            <a:ext cx="1848960" cy="495828"/>
          </a:xfrm>
          <a:prstGeom prst="flowChartTerminator">
            <a:avLst/>
          </a:prstGeom>
          <a:solidFill>
            <a:schemeClr val="accent1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Data Gloves</a:t>
            </a:r>
            <a:endParaRPr b="1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p54"/>
          <p:cNvSpPr/>
          <p:nvPr/>
        </p:nvSpPr>
        <p:spPr>
          <a:xfrm>
            <a:off x="7039825" y="3790950"/>
            <a:ext cx="1848960" cy="495828"/>
          </a:xfrm>
          <a:prstGeom prst="flowChartTerminator">
            <a:avLst/>
          </a:prstGeom>
          <a:solidFill>
            <a:schemeClr val="accent1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Vision Based</a:t>
            </a:r>
            <a:endParaRPr b="1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5"/>
          <p:cNvSpPr txBox="1"/>
          <p:nvPr>
            <p:ph type="ctrTitle"/>
          </p:nvPr>
        </p:nvSpPr>
        <p:spPr>
          <a:xfrm>
            <a:off x="1263500" y="-43275"/>
            <a:ext cx="65970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our solution is better</a:t>
            </a:r>
            <a:endParaRPr/>
          </a:p>
        </p:txBody>
      </p:sp>
      <p:cxnSp>
        <p:nvCxnSpPr>
          <p:cNvPr id="378" name="Google Shape;378;p55"/>
          <p:cNvCxnSpPr/>
          <p:nvPr/>
        </p:nvCxnSpPr>
        <p:spPr>
          <a:xfrm flipH="1" rot="10800000">
            <a:off x="1249950" y="-79750"/>
            <a:ext cx="6644100" cy="3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79" name="Google Shape;379;p55"/>
          <p:cNvSpPr/>
          <p:nvPr/>
        </p:nvSpPr>
        <p:spPr>
          <a:xfrm>
            <a:off x="323275" y="2010999"/>
            <a:ext cx="1926000" cy="764100"/>
          </a:xfrm>
          <a:prstGeom prst="bevel">
            <a:avLst>
              <a:gd fmla="val 12500" name="adj"/>
            </a:avLst>
          </a:prstGeom>
          <a:solidFill>
            <a:srgbClr val="FFF2CC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Will use large dataset</a:t>
            </a:r>
            <a:endParaRPr b="1" sz="13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55"/>
          <p:cNvSpPr/>
          <p:nvPr/>
        </p:nvSpPr>
        <p:spPr>
          <a:xfrm>
            <a:off x="3598989" y="4081765"/>
            <a:ext cx="1926000" cy="764100"/>
          </a:xfrm>
          <a:prstGeom prst="bevel">
            <a:avLst>
              <a:gd fmla="val 12500" name="adj"/>
            </a:avLst>
          </a:prstGeom>
          <a:solidFill>
            <a:srgbClr val="FFF2CC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Model Combining</a:t>
            </a:r>
            <a:endParaRPr b="1" sz="13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p55"/>
          <p:cNvSpPr/>
          <p:nvPr/>
        </p:nvSpPr>
        <p:spPr>
          <a:xfrm>
            <a:off x="6874703" y="2029578"/>
            <a:ext cx="1926000" cy="764100"/>
          </a:xfrm>
          <a:prstGeom prst="bevel">
            <a:avLst>
              <a:gd fmla="val 12500" name="adj"/>
            </a:avLst>
          </a:prstGeom>
          <a:solidFill>
            <a:srgbClr val="FFF2CC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Testing same dataset with various algorithm</a:t>
            </a:r>
            <a:endParaRPr b="1" sz="13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55"/>
          <p:cNvSpPr/>
          <p:nvPr/>
        </p:nvSpPr>
        <p:spPr>
          <a:xfrm>
            <a:off x="1160047" y="3111989"/>
            <a:ext cx="1926000" cy="764100"/>
          </a:xfrm>
          <a:prstGeom prst="bevel">
            <a:avLst>
              <a:gd fmla="val 12500" name="adj"/>
            </a:avLst>
          </a:prstGeom>
          <a:solidFill>
            <a:srgbClr val="FFF2CC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Will check accuracy with many algorithm</a:t>
            </a:r>
            <a:endParaRPr b="1" sz="13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55"/>
          <p:cNvSpPr/>
          <p:nvPr/>
        </p:nvSpPr>
        <p:spPr>
          <a:xfrm>
            <a:off x="6037931" y="3111989"/>
            <a:ext cx="1926000" cy="764100"/>
          </a:xfrm>
          <a:prstGeom prst="bevel">
            <a:avLst>
              <a:gd fmla="val 12500" name="adj"/>
            </a:avLst>
          </a:prstGeom>
          <a:solidFill>
            <a:srgbClr val="FFF2CC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12121"/>
                </a:solidFill>
                <a:latin typeface="Montserrat"/>
                <a:ea typeface="Montserrat"/>
                <a:cs typeface="Montserrat"/>
                <a:sym typeface="Montserrat"/>
              </a:rPr>
              <a:t>Testing same algorithm with various dataset</a:t>
            </a:r>
            <a:endParaRPr b="1" sz="1300">
              <a:solidFill>
                <a:srgbClr val="21212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4" name="Google Shape;384;p55"/>
          <p:cNvCxnSpPr>
            <a:stCxn id="385" idx="1"/>
            <a:endCxn id="379" idx="0"/>
          </p:cNvCxnSpPr>
          <p:nvPr/>
        </p:nvCxnSpPr>
        <p:spPr>
          <a:xfrm rot="10800000">
            <a:off x="2249275" y="2393049"/>
            <a:ext cx="1248600" cy="18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p55"/>
          <p:cNvCxnSpPr>
            <a:stCxn id="385" idx="2"/>
            <a:endCxn id="380" idx="6"/>
          </p:cNvCxnSpPr>
          <p:nvPr/>
        </p:nvCxnSpPr>
        <p:spPr>
          <a:xfrm>
            <a:off x="4561989" y="2906665"/>
            <a:ext cx="0" cy="1175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7" name="Google Shape;387;p55"/>
          <p:cNvCxnSpPr>
            <a:stCxn id="385" idx="3"/>
            <a:endCxn id="381" idx="4"/>
          </p:cNvCxnSpPr>
          <p:nvPr/>
        </p:nvCxnSpPr>
        <p:spPr>
          <a:xfrm>
            <a:off x="5626103" y="2411628"/>
            <a:ext cx="12486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55"/>
          <p:cNvCxnSpPr/>
          <p:nvPr/>
        </p:nvCxnSpPr>
        <p:spPr>
          <a:xfrm>
            <a:off x="5695800" y="2801242"/>
            <a:ext cx="371400" cy="3372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p55"/>
          <p:cNvCxnSpPr/>
          <p:nvPr/>
        </p:nvCxnSpPr>
        <p:spPr>
          <a:xfrm flipH="1">
            <a:off x="3086045" y="2827307"/>
            <a:ext cx="342000" cy="2850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0" name="Google Shape;390;p55"/>
          <p:cNvSpPr/>
          <p:nvPr/>
        </p:nvSpPr>
        <p:spPr>
          <a:xfrm>
            <a:off x="3330200" y="1943800"/>
            <a:ext cx="2365500" cy="985200"/>
          </a:xfrm>
          <a:prstGeom prst="horizontalScroll">
            <a:avLst>
              <a:gd fmla="val 12500" name="adj"/>
            </a:avLst>
          </a:prstGeom>
          <a:solidFill>
            <a:srgbClr val="9FC5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Why our solution is better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/>
          <p:nvPr>
            <p:ph type="title"/>
          </p:nvPr>
        </p:nvSpPr>
        <p:spPr>
          <a:xfrm>
            <a:off x="1329550" y="1470300"/>
            <a:ext cx="6601200" cy="22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Proposed Solution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96" name="Google Shape;396;p56"/>
          <p:cNvCxnSpPr/>
          <p:nvPr/>
        </p:nvCxnSpPr>
        <p:spPr>
          <a:xfrm>
            <a:off x="1500700" y="1419325"/>
            <a:ext cx="6323100" cy="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9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Outline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179" name="Google Shape;179;p39"/>
          <p:cNvSpPr txBox="1"/>
          <p:nvPr>
            <p:ph idx="1" type="body"/>
          </p:nvPr>
        </p:nvSpPr>
        <p:spPr>
          <a:xfrm>
            <a:off x="938500" y="1029375"/>
            <a:ext cx="7446900" cy="3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Our presentation will go according to this sequence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Montserrat ExtraBold"/>
              <a:buAutoNum type="arabicPeriod"/>
            </a:pPr>
            <a:r>
              <a:rPr lang="en" sz="1350"/>
              <a:t>Introduction &amp; Motivation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Montserrat ExtraBold"/>
              <a:buAutoNum type="arabicPeriod"/>
            </a:pPr>
            <a:r>
              <a:rPr lang="en" sz="1350"/>
              <a:t>Sign Language</a:t>
            </a:r>
            <a:endParaRPr sz="1350"/>
          </a:p>
          <a:p>
            <a:pPr indent="-314325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Char char="●"/>
            </a:pPr>
            <a:r>
              <a:rPr lang="en" sz="1350"/>
              <a:t>What is Sign Language</a:t>
            </a:r>
            <a:endParaRPr sz="1350"/>
          </a:p>
          <a:p>
            <a:pPr indent="-314325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Char char="●"/>
            </a:pPr>
            <a:r>
              <a:rPr lang="en" sz="1350"/>
              <a:t>Why we are solving this problem</a:t>
            </a:r>
            <a:endParaRPr sz="1350"/>
          </a:p>
          <a:p>
            <a:pPr indent="-314325" lvl="0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50"/>
              <a:buChar char="●"/>
            </a:pPr>
            <a:r>
              <a:rPr lang="en" sz="1350"/>
              <a:t>How we are going to solve the problem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Montserrat ExtraBold"/>
              <a:buAutoNum type="arabicPeriod"/>
            </a:pPr>
            <a:r>
              <a:rPr lang="en" sz="1350"/>
              <a:t>Literature Review</a:t>
            </a:r>
            <a:endParaRPr sz="1350"/>
          </a:p>
          <a:p>
            <a:pPr indent="-314325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●"/>
            </a:pPr>
            <a:r>
              <a:rPr lang="en" sz="1350"/>
              <a:t>Existing Solution</a:t>
            </a:r>
            <a:endParaRPr sz="1350"/>
          </a:p>
          <a:p>
            <a:pPr indent="-314325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●"/>
            </a:pPr>
            <a:r>
              <a:rPr lang="en" sz="1350"/>
              <a:t>Renowned Paper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Montserrat ExtraBold"/>
              <a:buAutoNum type="arabicPeriod"/>
            </a:pPr>
            <a:r>
              <a:rPr lang="en" sz="1350"/>
              <a:t>Proposed Solution </a:t>
            </a:r>
            <a:endParaRPr sz="1350"/>
          </a:p>
          <a:p>
            <a:pPr indent="-314325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●"/>
            </a:pPr>
            <a:r>
              <a:rPr lang="en" sz="1350"/>
              <a:t>Model</a:t>
            </a:r>
            <a:endParaRPr sz="1350"/>
          </a:p>
          <a:p>
            <a:pPr indent="-314325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●"/>
            </a:pPr>
            <a:r>
              <a:rPr lang="en" sz="1350"/>
              <a:t>Dataset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Montserrat ExtraBold"/>
              <a:buAutoNum type="arabicPeriod"/>
            </a:pPr>
            <a:r>
              <a:rPr lang="en" sz="1350"/>
              <a:t>Result &amp; Compare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Montserrat ExtraBold"/>
              <a:buAutoNum type="arabicPeriod"/>
            </a:pPr>
            <a:r>
              <a:rPr lang="en" sz="1350"/>
              <a:t>Future Scope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50"/>
              <a:buFont typeface="Montserrat ExtraBold"/>
              <a:buAutoNum type="arabicPeriod"/>
            </a:pPr>
            <a:r>
              <a:rPr lang="en" sz="1350"/>
              <a:t>Conclusion</a:t>
            </a:r>
            <a:endParaRPr sz="135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50"/>
          </a:p>
        </p:txBody>
      </p:sp>
      <p:cxnSp>
        <p:nvCxnSpPr>
          <p:cNvPr id="180" name="Google Shape;180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7"/>
          <p:cNvSpPr txBox="1"/>
          <p:nvPr>
            <p:ph type="ctrTitle"/>
          </p:nvPr>
        </p:nvSpPr>
        <p:spPr>
          <a:xfrm>
            <a:off x="3305425" y="2955150"/>
            <a:ext cx="57024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Model-01</a:t>
            </a:r>
            <a:endParaRPr/>
          </a:p>
        </p:txBody>
      </p:sp>
      <p:sp>
        <p:nvSpPr>
          <p:cNvPr id="402" name="Google Shape;402;p57"/>
          <p:cNvSpPr txBox="1"/>
          <p:nvPr>
            <p:ph idx="1" type="subTitle"/>
          </p:nvPr>
        </p:nvSpPr>
        <p:spPr>
          <a:xfrm>
            <a:off x="3624175" y="3549850"/>
            <a:ext cx="50649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Inception V3</a:t>
            </a:r>
            <a:endParaRPr sz="1200"/>
          </a:p>
        </p:txBody>
      </p:sp>
      <p:cxnSp>
        <p:nvCxnSpPr>
          <p:cNvPr id="403" name="Google Shape;403;p57"/>
          <p:cNvCxnSpPr/>
          <p:nvPr/>
        </p:nvCxnSpPr>
        <p:spPr>
          <a:xfrm>
            <a:off x="3615475" y="2588422"/>
            <a:ext cx="5082300" cy="14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8"/>
          <p:cNvSpPr/>
          <p:nvPr/>
        </p:nvSpPr>
        <p:spPr>
          <a:xfrm>
            <a:off x="91125" y="2124075"/>
            <a:ext cx="1018500" cy="9924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8"/>
          <p:cNvSpPr/>
          <p:nvPr/>
        </p:nvSpPr>
        <p:spPr>
          <a:xfrm>
            <a:off x="1388803" y="2234175"/>
            <a:ext cx="824700" cy="7722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8"/>
          <p:cNvSpPr/>
          <p:nvPr/>
        </p:nvSpPr>
        <p:spPr>
          <a:xfrm>
            <a:off x="1607991" y="2435906"/>
            <a:ext cx="824700" cy="7722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8"/>
          <p:cNvSpPr/>
          <p:nvPr/>
        </p:nvSpPr>
        <p:spPr>
          <a:xfrm>
            <a:off x="1856104" y="2631621"/>
            <a:ext cx="824700" cy="7722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58"/>
          <p:cNvSpPr/>
          <p:nvPr/>
        </p:nvSpPr>
        <p:spPr>
          <a:xfrm>
            <a:off x="2931064" y="2294050"/>
            <a:ext cx="723300" cy="6924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13" name="Google Shape;413;p58"/>
          <p:cNvSpPr/>
          <p:nvPr/>
        </p:nvSpPr>
        <p:spPr>
          <a:xfrm>
            <a:off x="3164693" y="2455850"/>
            <a:ext cx="723300" cy="6924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14" name="Google Shape;414;p58"/>
          <p:cNvSpPr/>
          <p:nvPr/>
        </p:nvSpPr>
        <p:spPr>
          <a:xfrm>
            <a:off x="3427289" y="2651566"/>
            <a:ext cx="723300" cy="6924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15" name="Google Shape;415;p58"/>
          <p:cNvSpPr/>
          <p:nvPr/>
        </p:nvSpPr>
        <p:spPr>
          <a:xfrm>
            <a:off x="4110049" y="1608200"/>
            <a:ext cx="462000" cy="6210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8"/>
          <p:cNvSpPr/>
          <p:nvPr/>
        </p:nvSpPr>
        <p:spPr>
          <a:xfrm>
            <a:off x="4232876" y="1770381"/>
            <a:ext cx="462000" cy="6210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8"/>
          <p:cNvSpPr/>
          <p:nvPr/>
        </p:nvSpPr>
        <p:spPr>
          <a:xfrm>
            <a:off x="4371912" y="1927726"/>
            <a:ext cx="462000" cy="6210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58"/>
          <p:cNvSpPr/>
          <p:nvPr/>
        </p:nvSpPr>
        <p:spPr>
          <a:xfrm>
            <a:off x="4481533" y="2063048"/>
            <a:ext cx="462000" cy="6210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8"/>
          <p:cNvSpPr/>
          <p:nvPr/>
        </p:nvSpPr>
        <p:spPr>
          <a:xfrm>
            <a:off x="4604361" y="2225229"/>
            <a:ext cx="462000" cy="6210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8"/>
          <p:cNvSpPr/>
          <p:nvPr/>
        </p:nvSpPr>
        <p:spPr>
          <a:xfrm>
            <a:off x="4743396" y="2382574"/>
            <a:ext cx="462000" cy="6210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8"/>
          <p:cNvSpPr/>
          <p:nvPr/>
        </p:nvSpPr>
        <p:spPr>
          <a:xfrm>
            <a:off x="4834064" y="2548624"/>
            <a:ext cx="462000" cy="6210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58"/>
          <p:cNvSpPr/>
          <p:nvPr/>
        </p:nvSpPr>
        <p:spPr>
          <a:xfrm>
            <a:off x="4956891" y="2710805"/>
            <a:ext cx="462000" cy="6210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8"/>
          <p:cNvSpPr/>
          <p:nvPr/>
        </p:nvSpPr>
        <p:spPr>
          <a:xfrm>
            <a:off x="5095926" y="2868150"/>
            <a:ext cx="462000" cy="6210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58"/>
          <p:cNvSpPr/>
          <p:nvPr/>
        </p:nvSpPr>
        <p:spPr>
          <a:xfrm>
            <a:off x="5205548" y="3003472"/>
            <a:ext cx="462000" cy="6210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8"/>
          <p:cNvSpPr/>
          <p:nvPr/>
        </p:nvSpPr>
        <p:spPr>
          <a:xfrm>
            <a:off x="5328375" y="3165653"/>
            <a:ext cx="462000" cy="6210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8"/>
          <p:cNvSpPr/>
          <p:nvPr/>
        </p:nvSpPr>
        <p:spPr>
          <a:xfrm>
            <a:off x="5467410" y="3322998"/>
            <a:ext cx="462000" cy="6210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8"/>
          <p:cNvSpPr/>
          <p:nvPr/>
        </p:nvSpPr>
        <p:spPr>
          <a:xfrm>
            <a:off x="5366775" y="1459150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28" name="Google Shape;428;p58"/>
          <p:cNvSpPr/>
          <p:nvPr/>
        </p:nvSpPr>
        <p:spPr>
          <a:xfrm>
            <a:off x="5439791" y="1540853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29" name="Google Shape;429;p58"/>
          <p:cNvSpPr/>
          <p:nvPr/>
        </p:nvSpPr>
        <p:spPr>
          <a:xfrm>
            <a:off x="5521859" y="1639682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30" name="Google Shape;430;p58"/>
          <p:cNvSpPr/>
          <p:nvPr/>
        </p:nvSpPr>
        <p:spPr>
          <a:xfrm>
            <a:off x="5591081" y="1708116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31" name="Google Shape;431;p58"/>
          <p:cNvSpPr/>
          <p:nvPr/>
        </p:nvSpPr>
        <p:spPr>
          <a:xfrm>
            <a:off x="5664097" y="1789819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32" name="Google Shape;432;p58"/>
          <p:cNvSpPr/>
          <p:nvPr/>
        </p:nvSpPr>
        <p:spPr>
          <a:xfrm>
            <a:off x="5746166" y="1888648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33" name="Google Shape;433;p58"/>
          <p:cNvSpPr/>
          <p:nvPr/>
        </p:nvSpPr>
        <p:spPr>
          <a:xfrm>
            <a:off x="5823605" y="1989263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34" name="Google Shape;434;p58"/>
          <p:cNvSpPr/>
          <p:nvPr/>
        </p:nvSpPr>
        <p:spPr>
          <a:xfrm>
            <a:off x="5896621" y="2070966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35" name="Google Shape;435;p58"/>
          <p:cNvSpPr/>
          <p:nvPr/>
        </p:nvSpPr>
        <p:spPr>
          <a:xfrm>
            <a:off x="5978690" y="2169795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36" name="Google Shape;436;p58"/>
          <p:cNvSpPr/>
          <p:nvPr/>
        </p:nvSpPr>
        <p:spPr>
          <a:xfrm>
            <a:off x="6047912" y="2238229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37" name="Google Shape;437;p58"/>
          <p:cNvSpPr/>
          <p:nvPr/>
        </p:nvSpPr>
        <p:spPr>
          <a:xfrm>
            <a:off x="6120927" y="2319932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38" name="Google Shape;438;p58"/>
          <p:cNvSpPr/>
          <p:nvPr/>
        </p:nvSpPr>
        <p:spPr>
          <a:xfrm>
            <a:off x="6202996" y="2418761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39" name="Google Shape;439;p58"/>
          <p:cNvSpPr/>
          <p:nvPr/>
        </p:nvSpPr>
        <p:spPr>
          <a:xfrm>
            <a:off x="6273439" y="2519489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40" name="Google Shape;440;p58"/>
          <p:cNvSpPr/>
          <p:nvPr/>
        </p:nvSpPr>
        <p:spPr>
          <a:xfrm>
            <a:off x="6346455" y="2601192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41" name="Google Shape;441;p58"/>
          <p:cNvSpPr/>
          <p:nvPr/>
        </p:nvSpPr>
        <p:spPr>
          <a:xfrm>
            <a:off x="6428523" y="2700021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42" name="Google Shape;442;p58"/>
          <p:cNvSpPr/>
          <p:nvPr/>
        </p:nvSpPr>
        <p:spPr>
          <a:xfrm>
            <a:off x="6497745" y="2768455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43" name="Google Shape;443;p58"/>
          <p:cNvSpPr/>
          <p:nvPr/>
        </p:nvSpPr>
        <p:spPr>
          <a:xfrm>
            <a:off x="6570761" y="2850158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44" name="Google Shape;444;p58"/>
          <p:cNvSpPr/>
          <p:nvPr/>
        </p:nvSpPr>
        <p:spPr>
          <a:xfrm>
            <a:off x="6652830" y="2948987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45" name="Google Shape;445;p58"/>
          <p:cNvSpPr/>
          <p:nvPr/>
        </p:nvSpPr>
        <p:spPr>
          <a:xfrm>
            <a:off x="6730269" y="3049602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46" name="Google Shape;446;p58"/>
          <p:cNvSpPr/>
          <p:nvPr/>
        </p:nvSpPr>
        <p:spPr>
          <a:xfrm>
            <a:off x="6803285" y="3131305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47" name="Google Shape;447;p58"/>
          <p:cNvSpPr/>
          <p:nvPr/>
        </p:nvSpPr>
        <p:spPr>
          <a:xfrm>
            <a:off x="6885354" y="3230134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48" name="Google Shape;448;p58"/>
          <p:cNvSpPr/>
          <p:nvPr/>
        </p:nvSpPr>
        <p:spPr>
          <a:xfrm>
            <a:off x="6954576" y="3298568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49" name="Google Shape;449;p58"/>
          <p:cNvSpPr/>
          <p:nvPr/>
        </p:nvSpPr>
        <p:spPr>
          <a:xfrm>
            <a:off x="7027591" y="3380271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50" name="Google Shape;450;p58"/>
          <p:cNvSpPr/>
          <p:nvPr/>
        </p:nvSpPr>
        <p:spPr>
          <a:xfrm>
            <a:off x="7109660" y="3479100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51" name="Google Shape;451;p58"/>
          <p:cNvSpPr/>
          <p:nvPr/>
        </p:nvSpPr>
        <p:spPr>
          <a:xfrm>
            <a:off x="7493551" y="2306474"/>
            <a:ext cx="810000" cy="865500"/>
          </a:xfrm>
          <a:prstGeom prst="rect">
            <a:avLst/>
          </a:prstGeom>
          <a:solidFill>
            <a:srgbClr val="93C47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52" name="Google Shape;452;p58"/>
          <p:cNvSpPr/>
          <p:nvPr/>
        </p:nvSpPr>
        <p:spPr>
          <a:xfrm>
            <a:off x="7755149" y="2508699"/>
            <a:ext cx="810000" cy="865500"/>
          </a:xfrm>
          <a:prstGeom prst="rect">
            <a:avLst/>
          </a:prstGeom>
          <a:solidFill>
            <a:srgbClr val="93C47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53" name="Google Shape;453;p58"/>
          <p:cNvSpPr/>
          <p:nvPr/>
        </p:nvSpPr>
        <p:spPr>
          <a:xfrm>
            <a:off x="8049183" y="2753311"/>
            <a:ext cx="810000" cy="865500"/>
          </a:xfrm>
          <a:prstGeom prst="rect">
            <a:avLst/>
          </a:prstGeom>
          <a:solidFill>
            <a:srgbClr val="93C47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54" name="Google Shape;454;p58"/>
          <p:cNvSpPr/>
          <p:nvPr/>
        </p:nvSpPr>
        <p:spPr>
          <a:xfrm>
            <a:off x="8252308" y="2903836"/>
            <a:ext cx="810000" cy="865500"/>
          </a:xfrm>
          <a:prstGeom prst="rect">
            <a:avLst/>
          </a:prstGeom>
          <a:solidFill>
            <a:srgbClr val="93C47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455" name="Google Shape;455;p58"/>
          <p:cNvCxnSpPr/>
          <p:nvPr/>
        </p:nvCxnSpPr>
        <p:spPr>
          <a:xfrm>
            <a:off x="852575" y="2782675"/>
            <a:ext cx="89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58"/>
          <p:cNvCxnSpPr/>
          <p:nvPr/>
        </p:nvCxnSpPr>
        <p:spPr>
          <a:xfrm>
            <a:off x="852575" y="2590150"/>
            <a:ext cx="898800" cy="18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58"/>
          <p:cNvCxnSpPr/>
          <p:nvPr/>
        </p:nvCxnSpPr>
        <p:spPr>
          <a:xfrm rot="10800000">
            <a:off x="868625" y="2582050"/>
            <a:ext cx="0" cy="22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58"/>
          <p:cNvCxnSpPr/>
          <p:nvPr/>
        </p:nvCxnSpPr>
        <p:spPr>
          <a:xfrm>
            <a:off x="2213500" y="2890325"/>
            <a:ext cx="89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58"/>
          <p:cNvCxnSpPr/>
          <p:nvPr/>
        </p:nvCxnSpPr>
        <p:spPr>
          <a:xfrm>
            <a:off x="2213500" y="2697800"/>
            <a:ext cx="898800" cy="18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8"/>
          <p:cNvCxnSpPr/>
          <p:nvPr/>
        </p:nvCxnSpPr>
        <p:spPr>
          <a:xfrm rot="10800000">
            <a:off x="2229550" y="2689700"/>
            <a:ext cx="0" cy="22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" name="Google Shape;461;p58"/>
          <p:cNvCxnSpPr/>
          <p:nvPr/>
        </p:nvCxnSpPr>
        <p:spPr>
          <a:xfrm>
            <a:off x="3973050" y="3029725"/>
            <a:ext cx="89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2" name="Google Shape;462;p58"/>
          <p:cNvCxnSpPr/>
          <p:nvPr/>
        </p:nvCxnSpPr>
        <p:spPr>
          <a:xfrm>
            <a:off x="3973050" y="2837200"/>
            <a:ext cx="898800" cy="18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58"/>
          <p:cNvCxnSpPr/>
          <p:nvPr/>
        </p:nvCxnSpPr>
        <p:spPr>
          <a:xfrm rot="10800000">
            <a:off x="3989100" y="2829100"/>
            <a:ext cx="0" cy="22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58"/>
          <p:cNvCxnSpPr>
            <a:stCxn id="415" idx="0"/>
            <a:endCxn id="427" idx="0"/>
          </p:cNvCxnSpPr>
          <p:nvPr/>
        </p:nvCxnSpPr>
        <p:spPr>
          <a:xfrm flipH="1" rot="10800000">
            <a:off x="4341049" y="1459100"/>
            <a:ext cx="1139100" cy="149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58"/>
          <p:cNvCxnSpPr>
            <a:endCxn id="451" idx="0"/>
          </p:cNvCxnSpPr>
          <p:nvPr/>
        </p:nvCxnSpPr>
        <p:spPr>
          <a:xfrm>
            <a:off x="5479951" y="1459274"/>
            <a:ext cx="2418600" cy="847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58"/>
          <p:cNvCxnSpPr>
            <a:stCxn id="426" idx="2"/>
            <a:endCxn id="450" idx="2"/>
          </p:cNvCxnSpPr>
          <p:nvPr/>
        </p:nvCxnSpPr>
        <p:spPr>
          <a:xfrm flipH="1" rot="10800000">
            <a:off x="5698410" y="3828798"/>
            <a:ext cx="1524600" cy="11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58"/>
          <p:cNvCxnSpPr>
            <a:endCxn id="454" idx="2"/>
          </p:cNvCxnSpPr>
          <p:nvPr/>
        </p:nvCxnSpPr>
        <p:spPr>
          <a:xfrm flipH="1" rot="10800000">
            <a:off x="7223008" y="3769336"/>
            <a:ext cx="1434300" cy="59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58"/>
          <p:cNvSpPr txBox="1"/>
          <p:nvPr/>
        </p:nvSpPr>
        <p:spPr>
          <a:xfrm>
            <a:off x="7818125" y="1808950"/>
            <a:ext cx="1267800" cy="400200"/>
          </a:xfrm>
          <a:prstGeom prst="rect">
            <a:avLst/>
          </a:prstGeom>
          <a:solidFill>
            <a:srgbClr val="C27BA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9" name="Google Shape;4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73" y="2214584"/>
            <a:ext cx="675300" cy="8513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0" name="Google Shape;470;p58"/>
          <p:cNvCxnSpPr/>
          <p:nvPr/>
        </p:nvCxnSpPr>
        <p:spPr>
          <a:xfrm>
            <a:off x="1245163" y="1262725"/>
            <a:ext cx="8100" cy="1404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1" name="Google Shape;471;p58"/>
          <p:cNvSpPr/>
          <p:nvPr/>
        </p:nvSpPr>
        <p:spPr>
          <a:xfrm>
            <a:off x="559163" y="912925"/>
            <a:ext cx="1380132" cy="349812"/>
          </a:xfrm>
          <a:prstGeom prst="flowChartTerminator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Convolution</a:t>
            </a:r>
            <a:endParaRPr b="1"/>
          </a:p>
        </p:txBody>
      </p:sp>
      <p:cxnSp>
        <p:nvCxnSpPr>
          <p:cNvPr id="472" name="Google Shape;472;p58"/>
          <p:cNvCxnSpPr/>
          <p:nvPr/>
        </p:nvCxnSpPr>
        <p:spPr>
          <a:xfrm>
            <a:off x="4284638" y="1262725"/>
            <a:ext cx="8400" cy="163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3" name="Google Shape;473;p58"/>
          <p:cNvSpPr/>
          <p:nvPr/>
        </p:nvSpPr>
        <p:spPr>
          <a:xfrm>
            <a:off x="3598638" y="912925"/>
            <a:ext cx="1380132" cy="349812"/>
          </a:xfrm>
          <a:prstGeom prst="flowChartTerminator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Convolution</a:t>
            </a:r>
            <a:endParaRPr b="1"/>
          </a:p>
        </p:txBody>
      </p:sp>
      <p:cxnSp>
        <p:nvCxnSpPr>
          <p:cNvPr id="474" name="Google Shape;474;p58"/>
          <p:cNvCxnSpPr/>
          <p:nvPr/>
        </p:nvCxnSpPr>
        <p:spPr>
          <a:xfrm flipH="1">
            <a:off x="6973100" y="1262725"/>
            <a:ext cx="3000" cy="695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5" name="Google Shape;475;p58"/>
          <p:cNvSpPr/>
          <p:nvPr/>
        </p:nvSpPr>
        <p:spPr>
          <a:xfrm>
            <a:off x="6290100" y="912925"/>
            <a:ext cx="1380132" cy="349812"/>
          </a:xfrm>
          <a:prstGeom prst="flowChartTerminator">
            <a:avLst/>
          </a:prstGeom>
          <a:solidFill>
            <a:srgbClr val="D9EAD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Convolution</a:t>
            </a:r>
            <a:endParaRPr b="1"/>
          </a:p>
        </p:txBody>
      </p:sp>
      <p:sp>
        <p:nvSpPr>
          <p:cNvPr id="476" name="Google Shape;476;p58"/>
          <p:cNvSpPr/>
          <p:nvPr/>
        </p:nvSpPr>
        <p:spPr>
          <a:xfrm>
            <a:off x="2138363" y="4307075"/>
            <a:ext cx="1380132" cy="349812"/>
          </a:xfrm>
          <a:prstGeom prst="flowChartTerminator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</a:t>
            </a:r>
            <a:endParaRPr/>
          </a:p>
        </p:txBody>
      </p:sp>
      <p:sp>
        <p:nvSpPr>
          <p:cNvPr id="477" name="Google Shape;477;p58"/>
          <p:cNvSpPr/>
          <p:nvPr/>
        </p:nvSpPr>
        <p:spPr>
          <a:xfrm>
            <a:off x="5696638" y="4305925"/>
            <a:ext cx="1380132" cy="349812"/>
          </a:xfrm>
          <a:prstGeom prst="flowChartTerminator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</a:t>
            </a:r>
            <a:endParaRPr/>
          </a:p>
        </p:txBody>
      </p:sp>
      <p:cxnSp>
        <p:nvCxnSpPr>
          <p:cNvPr id="478" name="Google Shape;478;p58"/>
          <p:cNvCxnSpPr/>
          <p:nvPr/>
        </p:nvCxnSpPr>
        <p:spPr>
          <a:xfrm rot="10800000">
            <a:off x="2826766" y="2898350"/>
            <a:ext cx="3300" cy="1400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58"/>
          <p:cNvCxnSpPr>
            <a:stCxn id="477" idx="0"/>
          </p:cNvCxnSpPr>
          <p:nvPr/>
        </p:nvCxnSpPr>
        <p:spPr>
          <a:xfrm rot="10800000">
            <a:off x="6385204" y="3877225"/>
            <a:ext cx="1500" cy="428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0" name="Google Shape;480;p58"/>
          <p:cNvSpPr txBox="1"/>
          <p:nvPr>
            <p:ph idx="4" type="title"/>
          </p:nvPr>
        </p:nvSpPr>
        <p:spPr>
          <a:xfrm>
            <a:off x="256475" y="132100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Inception V3</a:t>
            </a:r>
            <a:endParaRPr/>
          </a:p>
        </p:txBody>
      </p:sp>
      <p:cxnSp>
        <p:nvCxnSpPr>
          <p:cNvPr id="481" name="Google Shape;481;p58"/>
          <p:cNvCxnSpPr/>
          <p:nvPr/>
        </p:nvCxnSpPr>
        <p:spPr>
          <a:xfrm>
            <a:off x="349300" y="2517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482" name="Google Shape;482;p58"/>
          <p:cNvSpPr txBox="1"/>
          <p:nvPr/>
        </p:nvSpPr>
        <p:spPr>
          <a:xfrm>
            <a:off x="8275125" y="2990225"/>
            <a:ext cx="81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Montserrat"/>
                <a:ea typeface="Montserrat"/>
                <a:cs typeface="Montserrat"/>
                <a:sym typeface="Montserrat"/>
              </a:rPr>
              <a:t>Bb</a:t>
            </a:r>
            <a:endParaRPr b="1"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58"/>
          <p:cNvSpPr txBox="1"/>
          <p:nvPr/>
        </p:nvSpPr>
        <p:spPr>
          <a:xfrm flipH="1" rot="5400000">
            <a:off x="6097488" y="2951925"/>
            <a:ext cx="209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FULLY CONNECTED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9"/>
          <p:cNvSpPr txBox="1"/>
          <p:nvPr>
            <p:ph type="ctrTitle"/>
          </p:nvPr>
        </p:nvSpPr>
        <p:spPr>
          <a:xfrm>
            <a:off x="3305425" y="2955150"/>
            <a:ext cx="57024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Model-02</a:t>
            </a:r>
            <a:endParaRPr/>
          </a:p>
        </p:txBody>
      </p:sp>
      <p:sp>
        <p:nvSpPr>
          <p:cNvPr id="489" name="Google Shape;489;p59"/>
          <p:cNvSpPr txBox="1"/>
          <p:nvPr>
            <p:ph idx="1" type="subTitle"/>
          </p:nvPr>
        </p:nvSpPr>
        <p:spPr>
          <a:xfrm>
            <a:off x="3624175" y="3549850"/>
            <a:ext cx="50649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VGG-16</a:t>
            </a:r>
            <a:endParaRPr sz="1200"/>
          </a:p>
        </p:txBody>
      </p:sp>
      <p:cxnSp>
        <p:nvCxnSpPr>
          <p:cNvPr id="490" name="Google Shape;490;p59"/>
          <p:cNvCxnSpPr/>
          <p:nvPr/>
        </p:nvCxnSpPr>
        <p:spPr>
          <a:xfrm>
            <a:off x="3615475" y="2588422"/>
            <a:ext cx="5082300" cy="14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0"/>
          <p:cNvSpPr txBox="1"/>
          <p:nvPr>
            <p:ph idx="4" type="title"/>
          </p:nvPr>
        </p:nvSpPr>
        <p:spPr>
          <a:xfrm>
            <a:off x="256475" y="132100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VGG-16</a:t>
            </a:r>
            <a:endParaRPr/>
          </a:p>
        </p:txBody>
      </p:sp>
      <p:cxnSp>
        <p:nvCxnSpPr>
          <p:cNvPr id="496" name="Google Shape;496;p60"/>
          <p:cNvCxnSpPr/>
          <p:nvPr/>
        </p:nvCxnSpPr>
        <p:spPr>
          <a:xfrm>
            <a:off x="349300" y="2517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497" name="Google Shape;49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800" y="824700"/>
            <a:ext cx="7530401" cy="37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1"/>
          <p:cNvSpPr txBox="1"/>
          <p:nvPr>
            <p:ph type="ctrTitle"/>
          </p:nvPr>
        </p:nvSpPr>
        <p:spPr>
          <a:xfrm>
            <a:off x="3305425" y="2955150"/>
            <a:ext cx="57024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503" name="Google Shape;503;p61"/>
          <p:cNvSpPr txBox="1"/>
          <p:nvPr>
            <p:ph idx="1" type="subTitle"/>
          </p:nvPr>
        </p:nvSpPr>
        <p:spPr>
          <a:xfrm>
            <a:off x="3624175" y="3549850"/>
            <a:ext cx="50649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We have used 3 dataset to train our model and to test the accuracy.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504" name="Google Shape;504;p61"/>
          <p:cNvCxnSpPr/>
          <p:nvPr/>
        </p:nvCxnSpPr>
        <p:spPr>
          <a:xfrm>
            <a:off x="3615475" y="2588422"/>
            <a:ext cx="5082300" cy="14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510" name="Google Shape;510;p62"/>
          <p:cNvSpPr txBox="1"/>
          <p:nvPr>
            <p:ph idx="2" type="title"/>
          </p:nvPr>
        </p:nvSpPr>
        <p:spPr>
          <a:xfrm>
            <a:off x="224850" y="2404750"/>
            <a:ext cx="2262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Bangla Sign Language</a:t>
            </a:r>
            <a:endParaRPr/>
          </a:p>
        </p:txBody>
      </p:sp>
      <p:sp>
        <p:nvSpPr>
          <p:cNvPr id="511" name="Google Shape;511;p62"/>
          <p:cNvSpPr txBox="1"/>
          <p:nvPr>
            <p:ph idx="1" type="subTitle"/>
          </p:nvPr>
        </p:nvSpPr>
        <p:spPr>
          <a:xfrm>
            <a:off x="299600" y="2910950"/>
            <a:ext cx="20502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34,151 Images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21,338 for training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12,813 for testing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BdSL using Zero Shot Learning (Paper)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2"/>
          <p:cNvSpPr txBox="1"/>
          <p:nvPr>
            <p:ph idx="3" type="title"/>
          </p:nvPr>
        </p:nvSpPr>
        <p:spPr>
          <a:xfrm>
            <a:off x="2680186" y="2419750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Bangla Sign Language</a:t>
            </a:r>
            <a:endParaRPr/>
          </a:p>
        </p:txBody>
      </p:sp>
      <p:sp>
        <p:nvSpPr>
          <p:cNvPr id="513" name="Google Shape;513;p62"/>
          <p:cNvSpPr txBox="1"/>
          <p:nvPr>
            <p:ph idx="5" type="title"/>
          </p:nvPr>
        </p:nvSpPr>
        <p:spPr>
          <a:xfrm>
            <a:off x="4682122" y="2434750"/>
            <a:ext cx="20502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Sign Language</a:t>
            </a:r>
            <a:endParaRPr/>
          </a:p>
        </p:txBody>
      </p:sp>
      <p:sp>
        <p:nvSpPr>
          <p:cNvPr id="514" name="Google Shape;514;p62"/>
          <p:cNvSpPr/>
          <p:nvPr/>
        </p:nvSpPr>
        <p:spPr>
          <a:xfrm>
            <a:off x="952950" y="1319550"/>
            <a:ext cx="887700" cy="94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5" name="Google Shape;515;p62"/>
          <p:cNvSpPr/>
          <p:nvPr/>
        </p:nvSpPr>
        <p:spPr>
          <a:xfrm>
            <a:off x="3112750" y="1334550"/>
            <a:ext cx="887700" cy="94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62"/>
          <p:cNvSpPr/>
          <p:nvPr/>
        </p:nvSpPr>
        <p:spPr>
          <a:xfrm>
            <a:off x="7313574" y="1334550"/>
            <a:ext cx="887700" cy="94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2"/>
          <p:cNvSpPr/>
          <p:nvPr/>
        </p:nvSpPr>
        <p:spPr>
          <a:xfrm>
            <a:off x="5147687" y="1349550"/>
            <a:ext cx="887700" cy="94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8" name="Google Shape;518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19" name="Google Shape;519;p62"/>
          <p:cNvSpPr txBox="1"/>
          <p:nvPr/>
        </p:nvSpPr>
        <p:spPr>
          <a:xfrm>
            <a:off x="1011150" y="1601550"/>
            <a:ext cx="82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BdSL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0" name="Google Shape;520;p62"/>
          <p:cNvSpPr txBox="1"/>
          <p:nvPr/>
        </p:nvSpPr>
        <p:spPr>
          <a:xfrm>
            <a:off x="3141850" y="1616550"/>
            <a:ext cx="82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BSL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1" name="Google Shape;521;p62"/>
          <p:cNvSpPr txBox="1"/>
          <p:nvPr/>
        </p:nvSpPr>
        <p:spPr>
          <a:xfrm>
            <a:off x="5191313" y="1631550"/>
            <a:ext cx="82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ASL-1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2" name="Google Shape;522;p62"/>
          <p:cNvSpPr txBox="1"/>
          <p:nvPr/>
        </p:nvSpPr>
        <p:spPr>
          <a:xfrm>
            <a:off x="7342650" y="1616550"/>
            <a:ext cx="82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ASL-2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3" name="Google Shape;523;p62"/>
          <p:cNvSpPr txBox="1"/>
          <p:nvPr>
            <p:ph idx="1" type="subTitle"/>
          </p:nvPr>
        </p:nvSpPr>
        <p:spPr>
          <a:xfrm>
            <a:off x="2531500" y="2968150"/>
            <a:ext cx="20502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12,581 Images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8,068 for training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4.513 for testing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Kaggle (Open Source)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62"/>
          <p:cNvSpPr txBox="1"/>
          <p:nvPr>
            <p:ph idx="1" type="subTitle"/>
          </p:nvPr>
        </p:nvSpPr>
        <p:spPr>
          <a:xfrm>
            <a:off x="4763400" y="2968150"/>
            <a:ext cx="20502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6,500 Images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5,200 for training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1,300 for testing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Kaggle (Open Source)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2"/>
          <p:cNvSpPr txBox="1"/>
          <p:nvPr>
            <p:ph idx="1" type="subTitle"/>
          </p:nvPr>
        </p:nvSpPr>
        <p:spPr>
          <a:xfrm>
            <a:off x="6732300" y="2968150"/>
            <a:ext cx="20502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87,000 Images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69,600 for training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17,400 for testing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Kaggle (Open Source)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62"/>
          <p:cNvSpPr txBox="1"/>
          <p:nvPr>
            <p:ph idx="5" type="title"/>
          </p:nvPr>
        </p:nvSpPr>
        <p:spPr>
          <a:xfrm>
            <a:off x="6732297" y="2404750"/>
            <a:ext cx="20502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Sign Language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3"/>
          <p:cNvSpPr txBox="1"/>
          <p:nvPr/>
        </p:nvSpPr>
        <p:spPr>
          <a:xfrm>
            <a:off x="2737250" y="2676125"/>
            <a:ext cx="3000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1"/>
                </a:solidFill>
              </a:rPr>
              <a:t>American Sign Language (87 thousand image dataset):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32" name="Google Shape;532;p63"/>
          <p:cNvPicPr preferRelativeResize="0"/>
          <p:nvPr/>
        </p:nvPicPr>
        <p:blipFill rotWithShape="1">
          <a:blip r:embed="rId3">
            <a:alphaModFix/>
          </a:blip>
          <a:srcRect b="0" l="0" r="0" t="11308"/>
          <a:stretch/>
        </p:blipFill>
        <p:spPr>
          <a:xfrm>
            <a:off x="0" y="1016300"/>
            <a:ext cx="9143999" cy="41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3"/>
          <p:cNvSpPr txBox="1"/>
          <p:nvPr/>
        </p:nvSpPr>
        <p:spPr>
          <a:xfrm>
            <a:off x="-1578225" y="3065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63"/>
          <p:cNvSpPr/>
          <p:nvPr/>
        </p:nvSpPr>
        <p:spPr>
          <a:xfrm>
            <a:off x="-24750" y="0"/>
            <a:ext cx="9168900" cy="1016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dk1"/>
                </a:solidFill>
                <a:highlight>
                  <a:schemeClr val="lt2"/>
                </a:highlight>
                <a:latin typeface="Montserrat"/>
                <a:ea typeface="Montserrat"/>
                <a:cs typeface="Montserrat"/>
                <a:sym typeface="Montserrat"/>
              </a:rPr>
              <a:t>Inception V3</a:t>
            </a:r>
            <a:endParaRPr b="1" sz="2100" u="sng">
              <a:solidFill>
                <a:schemeClr val="dk1"/>
              </a:solidFill>
              <a:highlight>
                <a:schemeClr val="lt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highlight>
                  <a:schemeClr val="lt2"/>
                </a:highlight>
                <a:latin typeface="Montserrat"/>
                <a:ea typeface="Montserrat"/>
                <a:cs typeface="Montserrat"/>
                <a:sym typeface="Montserrat"/>
              </a:rPr>
              <a:t>American Sign Language: (6 thousand images dataset)</a:t>
            </a:r>
            <a:endParaRPr sz="1300">
              <a:highlight>
                <a:schemeClr val="lt2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64"/>
          <p:cNvPicPr preferRelativeResize="0"/>
          <p:nvPr/>
        </p:nvPicPr>
        <p:blipFill rotWithShape="1">
          <a:blip r:embed="rId3">
            <a:alphaModFix/>
          </a:blip>
          <a:srcRect b="0" l="22094" r="0" t="9420"/>
          <a:stretch/>
        </p:blipFill>
        <p:spPr>
          <a:xfrm>
            <a:off x="0" y="632100"/>
            <a:ext cx="9143999" cy="45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4"/>
          <p:cNvSpPr/>
          <p:nvPr/>
        </p:nvSpPr>
        <p:spPr>
          <a:xfrm>
            <a:off x="-24750" y="0"/>
            <a:ext cx="9168900" cy="63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highlight>
                  <a:schemeClr val="lt2"/>
                </a:highlight>
                <a:latin typeface="Montserrat"/>
                <a:ea typeface="Montserrat"/>
                <a:cs typeface="Montserrat"/>
                <a:sym typeface="Montserrat"/>
              </a:rPr>
              <a:t>American Sign Language: (87 thousand images dataset)</a:t>
            </a:r>
            <a:endParaRPr sz="1300"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5"/>
          <p:cNvSpPr txBox="1"/>
          <p:nvPr/>
        </p:nvSpPr>
        <p:spPr>
          <a:xfrm>
            <a:off x="2737250" y="2676125"/>
            <a:ext cx="3000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1"/>
                </a:solidFill>
              </a:rPr>
              <a:t>American Sign Language (87 thousand image dataset):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46" name="Google Shape;54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32100"/>
            <a:ext cx="9143999" cy="4511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5"/>
          <p:cNvSpPr/>
          <p:nvPr/>
        </p:nvSpPr>
        <p:spPr>
          <a:xfrm>
            <a:off x="-24750" y="0"/>
            <a:ext cx="9168900" cy="63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highlight>
                  <a:schemeClr val="lt2"/>
                </a:highlight>
              </a:rPr>
              <a:t>Bangla Sign Language (12 thousand images dataset- number image)</a:t>
            </a:r>
            <a:endParaRPr sz="1500"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3650"/>
            <a:ext cx="9143999" cy="43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6"/>
          <p:cNvSpPr/>
          <p:nvPr/>
        </p:nvSpPr>
        <p:spPr>
          <a:xfrm>
            <a:off x="-24750" y="0"/>
            <a:ext cx="9168900" cy="74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highlight>
                  <a:schemeClr val="lt2"/>
                </a:highlight>
              </a:rPr>
              <a:t>Bangla Sign Language (Zero-Shot Learning): (35 thousand images)</a:t>
            </a:r>
            <a:endParaRPr sz="1500"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Groupmate</a:t>
            </a:r>
            <a:endParaRPr/>
          </a:p>
        </p:txBody>
      </p:sp>
      <p:cxnSp>
        <p:nvCxnSpPr>
          <p:cNvPr id="186" name="Google Shape;186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87" name="Google Shape;187;p40"/>
          <p:cNvSpPr txBox="1"/>
          <p:nvPr/>
        </p:nvSpPr>
        <p:spPr>
          <a:xfrm>
            <a:off x="211875" y="3108900"/>
            <a:ext cx="2177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Rezowan Khan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8" name="Google Shape;188;p40"/>
          <p:cNvCxnSpPr/>
          <p:nvPr/>
        </p:nvCxnSpPr>
        <p:spPr>
          <a:xfrm>
            <a:off x="1118175" y="3561938"/>
            <a:ext cx="270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9" name="Google Shape;189;p40"/>
          <p:cNvSpPr txBox="1"/>
          <p:nvPr/>
        </p:nvSpPr>
        <p:spPr>
          <a:xfrm>
            <a:off x="164925" y="3641661"/>
            <a:ext cx="21774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40"/>
          <p:cNvSpPr txBox="1"/>
          <p:nvPr/>
        </p:nvSpPr>
        <p:spPr>
          <a:xfrm>
            <a:off x="2374559" y="3108900"/>
            <a:ext cx="2177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Malisha Rahman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1" name="Google Shape;191;p40"/>
          <p:cNvCxnSpPr/>
          <p:nvPr/>
        </p:nvCxnSpPr>
        <p:spPr>
          <a:xfrm>
            <a:off x="3327800" y="3561938"/>
            <a:ext cx="270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" name="Google Shape;192;p40"/>
          <p:cNvSpPr txBox="1"/>
          <p:nvPr/>
        </p:nvSpPr>
        <p:spPr>
          <a:xfrm>
            <a:off x="4584180" y="3108900"/>
            <a:ext cx="2177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Farida Yeasmin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3" name="Google Shape;193;p40"/>
          <p:cNvCxnSpPr/>
          <p:nvPr/>
        </p:nvCxnSpPr>
        <p:spPr>
          <a:xfrm>
            <a:off x="5554075" y="3561938"/>
            <a:ext cx="270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4" name="Google Shape;194;p40"/>
          <p:cNvSpPr txBox="1"/>
          <p:nvPr/>
        </p:nvSpPr>
        <p:spPr>
          <a:xfrm>
            <a:off x="4584169" y="3641661"/>
            <a:ext cx="21774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Algorithm design, Training and Testing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"/>
              <a:buFont typeface="Montserrat"/>
              <a:buChar char="●"/>
            </a:pPr>
            <a:r>
              <a:rPr lang="en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Inception V3</a:t>
            </a:r>
            <a:endParaRPr sz="10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"/>
              <a:buFont typeface="Montserrat"/>
              <a:buChar char="●"/>
            </a:pPr>
            <a:r>
              <a:rPr lang="en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VGG 16</a:t>
            </a:r>
            <a:endParaRPr sz="11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</a:pPr>
            <a:r>
              <a:rPr lang="en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Research</a:t>
            </a:r>
            <a:endParaRPr sz="11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40"/>
          <p:cNvSpPr txBox="1"/>
          <p:nvPr/>
        </p:nvSpPr>
        <p:spPr>
          <a:xfrm>
            <a:off x="6793801" y="3108900"/>
            <a:ext cx="2177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Atif Karim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6" name="Google Shape;196;p40"/>
          <p:cNvCxnSpPr/>
          <p:nvPr/>
        </p:nvCxnSpPr>
        <p:spPr>
          <a:xfrm>
            <a:off x="7747050" y="3561938"/>
            <a:ext cx="270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7" name="Google Shape;19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776" y="1223596"/>
            <a:ext cx="1804200" cy="174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8076" y="1208182"/>
            <a:ext cx="1867725" cy="1804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8350" y="1230937"/>
            <a:ext cx="1867725" cy="180416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0"/>
          <p:cNvSpPr txBox="1"/>
          <p:nvPr/>
        </p:nvSpPr>
        <p:spPr>
          <a:xfrm>
            <a:off x="2374556" y="3641661"/>
            <a:ext cx="21774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Collecting Dataset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"/>
              <a:buFont typeface="Montserrat"/>
              <a:buChar char="●"/>
            </a:pPr>
            <a:r>
              <a:rPr lang="en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BdSL</a:t>
            </a:r>
            <a:endParaRPr sz="11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"/>
              <a:buFont typeface="Montserrat"/>
              <a:buChar char="●"/>
            </a:pPr>
            <a:r>
              <a:rPr lang="en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BSL</a:t>
            </a:r>
            <a:endParaRPr sz="10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"/>
              <a:buFont typeface="Montserrat"/>
              <a:buChar char="●"/>
            </a:pPr>
            <a:r>
              <a:rPr lang="en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ASL-1 &amp; ASL-2</a:t>
            </a:r>
            <a:endParaRPr sz="11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1" name="Google Shape;20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0412" y="1230925"/>
            <a:ext cx="1804175" cy="180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0"/>
          <p:cNvSpPr txBox="1"/>
          <p:nvPr/>
        </p:nvSpPr>
        <p:spPr>
          <a:xfrm>
            <a:off x="211881" y="3641661"/>
            <a:ext cx="21774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Training and Testing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"/>
              <a:buFont typeface="Montserrat"/>
              <a:buChar char="●"/>
            </a:pPr>
            <a:r>
              <a:rPr lang="en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BDSL with IV3</a:t>
            </a:r>
            <a:endParaRPr sz="11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"/>
              <a:buFont typeface="Montserrat"/>
              <a:buChar char="●"/>
            </a:pPr>
            <a:r>
              <a:rPr lang="en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ASL with IV3</a:t>
            </a:r>
            <a:endParaRPr sz="10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"/>
              <a:buFont typeface="Montserrat"/>
              <a:buChar char="●"/>
            </a:pPr>
            <a:r>
              <a:rPr lang="en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Research</a:t>
            </a:r>
            <a:endParaRPr sz="11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40"/>
          <p:cNvSpPr txBox="1"/>
          <p:nvPr/>
        </p:nvSpPr>
        <p:spPr>
          <a:xfrm>
            <a:off x="6761569" y="3641661"/>
            <a:ext cx="21774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Designing the algorithm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"/>
              <a:buFont typeface="Montserrat"/>
              <a:buChar char="●"/>
            </a:pPr>
            <a:r>
              <a:rPr lang="en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BDSL with NN</a:t>
            </a:r>
            <a:endParaRPr sz="10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50"/>
              <a:buFont typeface="Montserrat"/>
              <a:buChar char="●"/>
            </a:pPr>
            <a:r>
              <a:rPr lang="en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ASL with NN</a:t>
            </a:r>
            <a:endParaRPr sz="11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1625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</a:pPr>
            <a:r>
              <a:rPr lang="en" sz="115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Research</a:t>
            </a:r>
            <a:endParaRPr sz="115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7"/>
          <p:cNvSpPr/>
          <p:nvPr/>
        </p:nvSpPr>
        <p:spPr>
          <a:xfrm>
            <a:off x="0" y="0"/>
            <a:ext cx="9168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plot the loss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59" name="Google Shape;55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8" y="1508425"/>
            <a:ext cx="4522025" cy="28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775" y="1562338"/>
            <a:ext cx="4364218" cy="27088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67"/>
          <p:cNvSpPr txBox="1"/>
          <p:nvPr/>
        </p:nvSpPr>
        <p:spPr>
          <a:xfrm>
            <a:off x="1176550" y="924350"/>
            <a:ext cx="25659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50">
                <a:solidFill>
                  <a:schemeClr val="dk1"/>
                </a:solidFill>
                <a:highlight>
                  <a:srgbClr val="FFFFFE"/>
                </a:highlight>
              </a:rPr>
              <a:t>Plotting the Loss</a:t>
            </a:r>
            <a:endParaRPr b="1" sz="20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p67"/>
          <p:cNvSpPr txBox="1"/>
          <p:nvPr/>
        </p:nvSpPr>
        <p:spPr>
          <a:xfrm>
            <a:off x="5540150" y="924350"/>
            <a:ext cx="32238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50">
                <a:solidFill>
                  <a:schemeClr val="dk1"/>
                </a:solidFill>
                <a:highlight>
                  <a:srgbClr val="FFFFFE"/>
                </a:highlight>
              </a:rPr>
              <a:t>Plotting the Accuracy</a:t>
            </a:r>
            <a:endParaRPr b="1" sz="2050">
              <a:solidFill>
                <a:schemeClr val="dk1"/>
              </a:solidFill>
              <a:highlight>
                <a:srgbClr val="FFFFFE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p67"/>
          <p:cNvSpPr txBox="1"/>
          <p:nvPr/>
        </p:nvSpPr>
        <p:spPr>
          <a:xfrm>
            <a:off x="3232650" y="129300"/>
            <a:ext cx="2931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For BDSL Dataset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8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Inception V3</a:t>
            </a:r>
            <a:endParaRPr/>
          </a:p>
        </p:txBody>
      </p:sp>
      <p:sp>
        <p:nvSpPr>
          <p:cNvPr id="569" name="Google Shape;569;p68"/>
          <p:cNvSpPr txBox="1"/>
          <p:nvPr>
            <p:ph idx="2" type="title"/>
          </p:nvPr>
        </p:nvSpPr>
        <p:spPr>
          <a:xfrm>
            <a:off x="224850" y="2404750"/>
            <a:ext cx="2262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Bangla Sign Language(Paper)</a:t>
            </a:r>
            <a:endParaRPr sz="1700"/>
          </a:p>
        </p:txBody>
      </p:sp>
      <p:sp>
        <p:nvSpPr>
          <p:cNvPr id="570" name="Google Shape;570;p68"/>
          <p:cNvSpPr txBox="1"/>
          <p:nvPr>
            <p:ph idx="1" type="subTitle"/>
          </p:nvPr>
        </p:nvSpPr>
        <p:spPr>
          <a:xfrm>
            <a:off x="299600" y="2910950"/>
            <a:ext cx="20502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68"/>
          <p:cNvSpPr txBox="1"/>
          <p:nvPr>
            <p:ph idx="3" type="title"/>
          </p:nvPr>
        </p:nvSpPr>
        <p:spPr>
          <a:xfrm>
            <a:off x="2680186" y="2419750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Bangla Sign Language</a:t>
            </a:r>
            <a:endParaRPr/>
          </a:p>
        </p:txBody>
      </p:sp>
      <p:sp>
        <p:nvSpPr>
          <p:cNvPr id="572" name="Google Shape;572;p68"/>
          <p:cNvSpPr txBox="1"/>
          <p:nvPr>
            <p:ph idx="5" type="title"/>
          </p:nvPr>
        </p:nvSpPr>
        <p:spPr>
          <a:xfrm>
            <a:off x="4682125" y="2290950"/>
            <a:ext cx="2050200" cy="69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American Sign Language(Paper)</a:t>
            </a:r>
            <a:endParaRPr sz="1500"/>
          </a:p>
        </p:txBody>
      </p:sp>
      <p:sp>
        <p:nvSpPr>
          <p:cNvPr id="573" name="Google Shape;573;p68"/>
          <p:cNvSpPr/>
          <p:nvPr/>
        </p:nvSpPr>
        <p:spPr>
          <a:xfrm>
            <a:off x="952950" y="1319550"/>
            <a:ext cx="887700" cy="94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68"/>
          <p:cNvSpPr/>
          <p:nvPr/>
        </p:nvSpPr>
        <p:spPr>
          <a:xfrm>
            <a:off x="3112750" y="1334550"/>
            <a:ext cx="887700" cy="94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68"/>
          <p:cNvSpPr/>
          <p:nvPr/>
        </p:nvSpPr>
        <p:spPr>
          <a:xfrm>
            <a:off x="7313574" y="1334550"/>
            <a:ext cx="887700" cy="94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68"/>
          <p:cNvSpPr/>
          <p:nvPr/>
        </p:nvSpPr>
        <p:spPr>
          <a:xfrm>
            <a:off x="5147687" y="1349550"/>
            <a:ext cx="887700" cy="94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7" name="Google Shape;577;p6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578" name="Google Shape;578;p68"/>
          <p:cNvSpPr txBox="1"/>
          <p:nvPr/>
        </p:nvSpPr>
        <p:spPr>
          <a:xfrm>
            <a:off x="1011150" y="1601550"/>
            <a:ext cx="82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BdSL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9" name="Google Shape;579;p68"/>
          <p:cNvSpPr txBox="1"/>
          <p:nvPr/>
        </p:nvSpPr>
        <p:spPr>
          <a:xfrm>
            <a:off x="3141850" y="1616550"/>
            <a:ext cx="82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BSL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0" name="Google Shape;580;p68"/>
          <p:cNvSpPr txBox="1"/>
          <p:nvPr/>
        </p:nvSpPr>
        <p:spPr>
          <a:xfrm>
            <a:off x="5191313" y="1631550"/>
            <a:ext cx="82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ASL-1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1" name="Google Shape;581;p68"/>
          <p:cNvSpPr txBox="1"/>
          <p:nvPr/>
        </p:nvSpPr>
        <p:spPr>
          <a:xfrm>
            <a:off x="7342650" y="1616550"/>
            <a:ext cx="82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ASL-2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2" name="Google Shape;582;p68"/>
          <p:cNvSpPr txBox="1"/>
          <p:nvPr>
            <p:ph idx="1" type="subTitle"/>
          </p:nvPr>
        </p:nvSpPr>
        <p:spPr>
          <a:xfrm>
            <a:off x="2531500" y="2968150"/>
            <a:ext cx="20502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68"/>
          <p:cNvSpPr txBox="1"/>
          <p:nvPr>
            <p:ph idx="1" type="subTitle"/>
          </p:nvPr>
        </p:nvSpPr>
        <p:spPr>
          <a:xfrm>
            <a:off x="4763400" y="2968150"/>
            <a:ext cx="20502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68"/>
          <p:cNvSpPr txBox="1"/>
          <p:nvPr>
            <p:ph idx="1" type="subTitle"/>
          </p:nvPr>
        </p:nvSpPr>
        <p:spPr>
          <a:xfrm>
            <a:off x="6732300" y="2968150"/>
            <a:ext cx="20502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68"/>
          <p:cNvSpPr txBox="1"/>
          <p:nvPr>
            <p:ph idx="5" type="title"/>
          </p:nvPr>
        </p:nvSpPr>
        <p:spPr>
          <a:xfrm>
            <a:off x="6732297" y="2404750"/>
            <a:ext cx="20502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Sign Language</a:t>
            </a:r>
            <a:endParaRPr/>
          </a:p>
        </p:txBody>
      </p:sp>
      <p:sp>
        <p:nvSpPr>
          <p:cNvPr id="586" name="Google Shape;586;p68"/>
          <p:cNvSpPr/>
          <p:nvPr/>
        </p:nvSpPr>
        <p:spPr>
          <a:xfrm>
            <a:off x="1158000" y="2983150"/>
            <a:ext cx="396600" cy="54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68"/>
          <p:cNvSpPr/>
          <p:nvPr/>
        </p:nvSpPr>
        <p:spPr>
          <a:xfrm>
            <a:off x="3358300" y="2983150"/>
            <a:ext cx="396600" cy="54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68"/>
          <p:cNvSpPr/>
          <p:nvPr/>
        </p:nvSpPr>
        <p:spPr>
          <a:xfrm>
            <a:off x="5458700" y="2983150"/>
            <a:ext cx="396600" cy="54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68"/>
          <p:cNvSpPr/>
          <p:nvPr/>
        </p:nvSpPr>
        <p:spPr>
          <a:xfrm>
            <a:off x="7559100" y="2983150"/>
            <a:ext cx="396600" cy="5484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68"/>
          <p:cNvSpPr/>
          <p:nvPr/>
        </p:nvSpPr>
        <p:spPr>
          <a:xfrm>
            <a:off x="4682125" y="3887575"/>
            <a:ext cx="18123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80% Accuracy</a:t>
            </a:r>
            <a:endParaRPr b="1" sz="1700"/>
          </a:p>
        </p:txBody>
      </p:sp>
      <p:sp>
        <p:nvSpPr>
          <p:cNvPr id="591" name="Google Shape;591;p68"/>
          <p:cNvSpPr/>
          <p:nvPr/>
        </p:nvSpPr>
        <p:spPr>
          <a:xfrm>
            <a:off x="6851250" y="3887575"/>
            <a:ext cx="18123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15% Accuracy</a:t>
            </a:r>
            <a:endParaRPr b="1" sz="1700"/>
          </a:p>
        </p:txBody>
      </p:sp>
      <p:sp>
        <p:nvSpPr>
          <p:cNvPr id="592" name="Google Shape;592;p68"/>
          <p:cNvSpPr/>
          <p:nvPr/>
        </p:nvSpPr>
        <p:spPr>
          <a:xfrm>
            <a:off x="2650450" y="3887575"/>
            <a:ext cx="18123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56% Accuracy</a:t>
            </a:r>
            <a:endParaRPr b="1" sz="1700"/>
          </a:p>
        </p:txBody>
      </p:sp>
      <p:sp>
        <p:nvSpPr>
          <p:cNvPr id="593" name="Google Shape;593;p68"/>
          <p:cNvSpPr/>
          <p:nvPr/>
        </p:nvSpPr>
        <p:spPr>
          <a:xfrm>
            <a:off x="537500" y="3887575"/>
            <a:ext cx="1812300" cy="548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/>
              <a:t>79% Accuracy</a:t>
            </a:r>
            <a:endParaRPr b="1" sz="17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750" y="0"/>
            <a:ext cx="823924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69"/>
          <p:cNvSpPr/>
          <p:nvPr/>
        </p:nvSpPr>
        <p:spPr>
          <a:xfrm>
            <a:off x="0" y="-100"/>
            <a:ext cx="1450200" cy="51435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69"/>
          <p:cNvSpPr/>
          <p:nvPr/>
        </p:nvSpPr>
        <p:spPr>
          <a:xfrm>
            <a:off x="0" y="433800"/>
            <a:ext cx="1462500" cy="6570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Dataset 1 of BdSL</a:t>
            </a:r>
            <a:endParaRPr b="1" sz="19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325" y="0"/>
            <a:ext cx="818967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70"/>
          <p:cNvSpPr/>
          <p:nvPr/>
        </p:nvSpPr>
        <p:spPr>
          <a:xfrm>
            <a:off x="0" y="-100"/>
            <a:ext cx="1450200" cy="51435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70"/>
          <p:cNvSpPr/>
          <p:nvPr/>
        </p:nvSpPr>
        <p:spPr>
          <a:xfrm>
            <a:off x="0" y="433800"/>
            <a:ext cx="1462500" cy="6693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Dataset 2 of BdSL</a:t>
            </a:r>
            <a:endParaRPr b="1" sz="19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3650"/>
            <a:ext cx="9143999" cy="43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71"/>
          <p:cNvSpPr/>
          <p:nvPr/>
        </p:nvSpPr>
        <p:spPr>
          <a:xfrm>
            <a:off x="-24750" y="0"/>
            <a:ext cx="9168900" cy="74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highlight>
                  <a:schemeClr val="lt2"/>
                </a:highlight>
              </a:rPr>
              <a:t>Bangla Sign Language (Zero-Shot Learning): (35 thousand images)</a:t>
            </a:r>
            <a:endParaRPr sz="1500"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5500"/>
            <a:ext cx="9143999" cy="43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72"/>
          <p:cNvSpPr/>
          <p:nvPr/>
        </p:nvSpPr>
        <p:spPr>
          <a:xfrm>
            <a:off x="-24750" y="0"/>
            <a:ext cx="9168900" cy="80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 u="sng">
                <a:solidFill>
                  <a:schemeClr val="dk1"/>
                </a:solidFill>
                <a:highlight>
                  <a:schemeClr val="lt2"/>
                </a:highlight>
                <a:latin typeface="Montserrat"/>
                <a:ea typeface="Montserrat"/>
                <a:cs typeface="Montserrat"/>
                <a:sym typeface="Montserrat"/>
              </a:rPr>
              <a:t>VGG16</a:t>
            </a:r>
            <a:endParaRPr b="1" sz="2100" u="sng">
              <a:solidFill>
                <a:schemeClr val="dk1"/>
              </a:solidFill>
              <a:highlight>
                <a:schemeClr val="lt2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highlight>
                  <a:schemeClr val="lt2"/>
                </a:highlight>
                <a:latin typeface="Montserrat"/>
                <a:ea typeface="Montserrat"/>
                <a:cs typeface="Montserrat"/>
                <a:sym typeface="Montserrat"/>
              </a:rPr>
              <a:t>American Sign Language datasets</a:t>
            </a:r>
            <a:endParaRPr sz="1300"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725" y="706456"/>
            <a:ext cx="6105525" cy="28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4"/>
          <p:cNvSpPr/>
          <p:nvPr/>
        </p:nvSpPr>
        <p:spPr>
          <a:xfrm>
            <a:off x="-12450" y="-6150"/>
            <a:ext cx="9168900" cy="515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74"/>
          <p:cNvSpPr/>
          <p:nvPr/>
        </p:nvSpPr>
        <p:spPr>
          <a:xfrm>
            <a:off x="0" y="743650"/>
            <a:ext cx="2441700" cy="5700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Success</a:t>
            </a:r>
            <a:endParaRPr b="1" sz="2400"/>
          </a:p>
        </p:txBody>
      </p:sp>
      <p:sp>
        <p:nvSpPr>
          <p:cNvPr id="631" name="Google Shape;631;p74"/>
          <p:cNvSpPr/>
          <p:nvPr/>
        </p:nvSpPr>
        <p:spPr>
          <a:xfrm>
            <a:off x="0" y="2903875"/>
            <a:ext cx="2441700" cy="5700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Failure</a:t>
            </a:r>
            <a:endParaRPr b="1" sz="2400"/>
          </a:p>
        </p:txBody>
      </p:sp>
      <p:sp>
        <p:nvSpPr>
          <p:cNvPr id="632" name="Google Shape;632;p74"/>
          <p:cNvSpPr txBox="1"/>
          <p:nvPr/>
        </p:nvSpPr>
        <p:spPr>
          <a:xfrm>
            <a:off x="3040950" y="1313650"/>
            <a:ext cx="56145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More accuracy.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Successfully implemented multiple algorithms. </a:t>
            </a:r>
            <a:endParaRPr sz="1500"/>
          </a:p>
        </p:txBody>
      </p:sp>
      <p:sp>
        <p:nvSpPr>
          <p:cNvPr id="633" name="Google Shape;633;p74"/>
          <p:cNvSpPr txBox="1"/>
          <p:nvPr/>
        </p:nvSpPr>
        <p:spPr>
          <a:xfrm>
            <a:off x="3040950" y="3473875"/>
            <a:ext cx="55065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Couldn’t get the highest Accuracy yet.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Need more model &amp; algorithm to check the accuracy level. </a:t>
            </a:r>
            <a:endParaRPr sz="15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75"/>
          <p:cNvSpPr txBox="1"/>
          <p:nvPr>
            <p:ph type="title"/>
          </p:nvPr>
        </p:nvSpPr>
        <p:spPr>
          <a:xfrm>
            <a:off x="1329550" y="1470300"/>
            <a:ext cx="6601200" cy="22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Prototype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639" name="Google Shape;639;p75"/>
          <p:cNvCxnSpPr/>
          <p:nvPr/>
        </p:nvCxnSpPr>
        <p:spPr>
          <a:xfrm>
            <a:off x="1468600" y="1305775"/>
            <a:ext cx="6323100" cy="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</a:t>
            </a:r>
            <a:endParaRPr/>
          </a:p>
        </p:txBody>
      </p:sp>
      <p:cxnSp>
        <p:nvCxnSpPr>
          <p:cNvPr id="645" name="Google Shape;645;p7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646" name="Google Shape;646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25" y="1158688"/>
            <a:ext cx="5943600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1"/>
          <p:cNvSpPr txBox="1"/>
          <p:nvPr>
            <p:ph type="title"/>
          </p:nvPr>
        </p:nvSpPr>
        <p:spPr>
          <a:xfrm>
            <a:off x="1271400" y="822600"/>
            <a:ext cx="6601200" cy="349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Introduction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&amp;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Motivation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09" name="Google Shape;209;p41"/>
          <p:cNvCxnSpPr/>
          <p:nvPr/>
        </p:nvCxnSpPr>
        <p:spPr>
          <a:xfrm>
            <a:off x="1468600" y="994050"/>
            <a:ext cx="6323100" cy="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600" y="1976100"/>
            <a:ext cx="5943600" cy="29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6600" y="156825"/>
            <a:ext cx="594360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8"/>
          <p:cNvSpPr txBox="1"/>
          <p:nvPr>
            <p:ph type="title"/>
          </p:nvPr>
        </p:nvSpPr>
        <p:spPr>
          <a:xfrm>
            <a:off x="1329550" y="1470300"/>
            <a:ext cx="6601200" cy="22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Future Scope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658" name="Google Shape;658;p78"/>
          <p:cNvCxnSpPr/>
          <p:nvPr/>
        </p:nvCxnSpPr>
        <p:spPr>
          <a:xfrm>
            <a:off x="1468600" y="1305775"/>
            <a:ext cx="6323100" cy="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9"/>
          <p:cNvSpPr txBox="1"/>
          <p:nvPr>
            <p:ph idx="2" type="body"/>
          </p:nvPr>
        </p:nvSpPr>
        <p:spPr>
          <a:xfrm>
            <a:off x="3830125" y="1424825"/>
            <a:ext cx="51495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 Training More Model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 Working with Video Dataset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 Work on sentence level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 Combining Multiple Model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●"/>
            </a:pPr>
            <a:r>
              <a:rPr lang="en" sz="2200"/>
              <a:t>Altering Existing Model</a:t>
            </a:r>
            <a:endParaRPr sz="2200"/>
          </a:p>
        </p:txBody>
      </p:sp>
      <p:sp>
        <p:nvSpPr>
          <p:cNvPr id="664" name="Google Shape;664;p79"/>
          <p:cNvSpPr txBox="1"/>
          <p:nvPr>
            <p:ph type="title"/>
          </p:nvPr>
        </p:nvSpPr>
        <p:spPr>
          <a:xfrm>
            <a:off x="314525" y="445025"/>
            <a:ext cx="3847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are planning to do in future</a:t>
            </a:r>
            <a:endParaRPr/>
          </a:p>
        </p:txBody>
      </p:sp>
      <p:cxnSp>
        <p:nvCxnSpPr>
          <p:cNvPr id="665" name="Google Shape;665;p79"/>
          <p:cNvCxnSpPr/>
          <p:nvPr/>
        </p:nvCxnSpPr>
        <p:spPr>
          <a:xfrm flipH="1" rot="10800000">
            <a:off x="397450" y="393597"/>
            <a:ext cx="3672000" cy="11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0"/>
          <p:cNvSpPr txBox="1"/>
          <p:nvPr>
            <p:ph type="title"/>
          </p:nvPr>
        </p:nvSpPr>
        <p:spPr>
          <a:xfrm>
            <a:off x="1329550" y="1470300"/>
            <a:ext cx="6601200" cy="22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Course Outcome-01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671" name="Google Shape;671;p80"/>
          <p:cNvCxnSpPr/>
          <p:nvPr/>
        </p:nvCxnSpPr>
        <p:spPr>
          <a:xfrm>
            <a:off x="1500700" y="1419325"/>
            <a:ext cx="6323100" cy="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6" name="Google Shape;676;p81"/>
          <p:cNvCxnSpPr/>
          <p:nvPr/>
        </p:nvCxnSpPr>
        <p:spPr>
          <a:xfrm>
            <a:off x="746400" y="433825"/>
            <a:ext cx="1696500" cy="6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677" name="Google Shape;677;p81"/>
          <p:cNvSpPr txBox="1"/>
          <p:nvPr>
            <p:ph type="title"/>
          </p:nvPr>
        </p:nvSpPr>
        <p:spPr>
          <a:xfrm>
            <a:off x="0" y="536450"/>
            <a:ext cx="31188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Analyze</a:t>
            </a:r>
            <a:endParaRPr sz="3300"/>
          </a:p>
        </p:txBody>
      </p:sp>
      <p:graphicFrame>
        <p:nvGraphicFramePr>
          <p:cNvPr id="678" name="Google Shape;678;p81"/>
          <p:cNvGraphicFramePr/>
          <p:nvPr/>
        </p:nvGraphicFramePr>
        <p:xfrm>
          <a:off x="746400" y="161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{DF18201A-9E82-4D05-B53A-7C52FF122132}</a:tableStyleId>
              </a:tblPr>
              <a:tblGrid>
                <a:gridCol w="2537050"/>
              </a:tblGrid>
              <a:tr h="49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What are we going to do?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How we will do it?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What do we need to do it?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Who will do what?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9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What is the timeframe?</a:t>
                      </a:r>
                      <a:endParaRPr sz="16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cxnSp>
        <p:nvCxnSpPr>
          <p:cNvPr id="679" name="Google Shape;679;p81"/>
          <p:cNvCxnSpPr/>
          <p:nvPr/>
        </p:nvCxnSpPr>
        <p:spPr>
          <a:xfrm>
            <a:off x="3283450" y="2855450"/>
            <a:ext cx="2001000" cy="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0" name="Google Shape;680;p81"/>
          <p:cNvCxnSpPr/>
          <p:nvPr/>
        </p:nvCxnSpPr>
        <p:spPr>
          <a:xfrm rot="10800000">
            <a:off x="5276450" y="1897600"/>
            <a:ext cx="0" cy="9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1" name="Google Shape;681;p81"/>
          <p:cNvCxnSpPr/>
          <p:nvPr/>
        </p:nvCxnSpPr>
        <p:spPr>
          <a:xfrm rot="10800000">
            <a:off x="5276450" y="2858500"/>
            <a:ext cx="0" cy="96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2" name="Google Shape;682;p81"/>
          <p:cNvCxnSpPr/>
          <p:nvPr/>
        </p:nvCxnSpPr>
        <p:spPr>
          <a:xfrm flipH="1" rot="10800000">
            <a:off x="5284450" y="1897600"/>
            <a:ext cx="10668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3" name="Google Shape;683;p81"/>
          <p:cNvCxnSpPr/>
          <p:nvPr/>
        </p:nvCxnSpPr>
        <p:spPr>
          <a:xfrm flipH="1" rot="10800000">
            <a:off x="5276450" y="3808200"/>
            <a:ext cx="10668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4" name="Google Shape;684;p81"/>
          <p:cNvSpPr txBox="1"/>
          <p:nvPr/>
        </p:nvSpPr>
        <p:spPr>
          <a:xfrm>
            <a:off x="3460675" y="2532800"/>
            <a:ext cx="169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Two thing helped us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5" name="Google Shape;685;p81"/>
          <p:cNvSpPr/>
          <p:nvPr/>
        </p:nvSpPr>
        <p:spPr>
          <a:xfrm>
            <a:off x="6351250" y="1230000"/>
            <a:ext cx="1696500" cy="1302900"/>
          </a:xfrm>
          <a:prstGeom prst="bevel">
            <a:avLst>
              <a:gd fmla="val 12500" name="adj"/>
            </a:avLst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Research Paper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6" name="Google Shape;686;p81"/>
          <p:cNvSpPr/>
          <p:nvPr/>
        </p:nvSpPr>
        <p:spPr>
          <a:xfrm>
            <a:off x="6351250" y="3160800"/>
            <a:ext cx="1696500" cy="1302900"/>
          </a:xfrm>
          <a:prstGeom prst="bevel">
            <a:avLst>
              <a:gd fmla="val 12500" name="adj"/>
            </a:avLst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Existing Solution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1" name="Google Shape;691;p82"/>
          <p:cNvCxnSpPr/>
          <p:nvPr/>
        </p:nvCxnSpPr>
        <p:spPr>
          <a:xfrm>
            <a:off x="746400" y="433825"/>
            <a:ext cx="3422700" cy="6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692" name="Google Shape;692;p82"/>
          <p:cNvSpPr txBox="1"/>
          <p:nvPr/>
        </p:nvSpPr>
        <p:spPr>
          <a:xfrm>
            <a:off x="999053" y="4202013"/>
            <a:ext cx="2892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Repeat</a:t>
            </a:r>
            <a:endParaRPr sz="1600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3" name="Google Shape;693;p82"/>
          <p:cNvSpPr txBox="1"/>
          <p:nvPr/>
        </p:nvSpPr>
        <p:spPr>
          <a:xfrm>
            <a:off x="3600654" y="4203883"/>
            <a:ext cx="46815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74F"/>
              </a:buClr>
              <a:buSzPts val="1000"/>
              <a:buFont typeface="Montserrat"/>
              <a:buChar char="●"/>
            </a:pPr>
            <a:r>
              <a:rPr lang="en" sz="1000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We intend to keep doing this process till we can get a big pool of values through which we can find the best and most efficient to use.</a:t>
            </a:r>
            <a:endParaRPr sz="1000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94" name="Google Shape;694;p82"/>
          <p:cNvGrpSpPr/>
          <p:nvPr/>
        </p:nvGrpSpPr>
        <p:grpSpPr>
          <a:xfrm>
            <a:off x="861925" y="4202296"/>
            <a:ext cx="7420134" cy="679861"/>
            <a:chOff x="424813" y="3871259"/>
            <a:chExt cx="8294360" cy="849933"/>
          </a:xfrm>
        </p:grpSpPr>
        <p:sp>
          <p:nvSpPr>
            <p:cNvPr id="695" name="Google Shape;695;p82"/>
            <p:cNvSpPr/>
            <p:nvPr/>
          </p:nvSpPr>
          <p:spPr>
            <a:xfrm>
              <a:off x="2927672" y="3871292"/>
              <a:ext cx="5791500" cy="849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96" name="Google Shape;696;p82"/>
            <p:cNvSpPr/>
            <p:nvPr/>
          </p:nvSpPr>
          <p:spPr>
            <a:xfrm>
              <a:off x="424813" y="387125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97" name="Google Shape;697;p82"/>
          <p:cNvSpPr txBox="1"/>
          <p:nvPr/>
        </p:nvSpPr>
        <p:spPr>
          <a:xfrm>
            <a:off x="999053" y="4202013"/>
            <a:ext cx="2892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98% accuracy.</a:t>
            </a:r>
            <a:endParaRPr b="1" sz="1600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8" name="Google Shape;698;p82"/>
          <p:cNvSpPr txBox="1"/>
          <p:nvPr/>
        </p:nvSpPr>
        <p:spPr>
          <a:xfrm>
            <a:off x="3600654" y="4203883"/>
            <a:ext cx="46815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Deepsign: Sign Language Detection and Recognition Using Deep Learning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99" name="Google Shape;699;p82"/>
          <p:cNvGrpSpPr/>
          <p:nvPr/>
        </p:nvGrpSpPr>
        <p:grpSpPr>
          <a:xfrm>
            <a:off x="861850" y="3417119"/>
            <a:ext cx="7420134" cy="679861"/>
            <a:chOff x="424813" y="3871259"/>
            <a:chExt cx="8294360" cy="849933"/>
          </a:xfrm>
        </p:grpSpPr>
        <p:sp>
          <p:nvSpPr>
            <p:cNvPr id="700" name="Google Shape;700;p82"/>
            <p:cNvSpPr/>
            <p:nvPr/>
          </p:nvSpPr>
          <p:spPr>
            <a:xfrm>
              <a:off x="2927672" y="3871292"/>
              <a:ext cx="5791500" cy="849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01" name="Google Shape;701;p82"/>
            <p:cNvSpPr/>
            <p:nvPr/>
          </p:nvSpPr>
          <p:spPr>
            <a:xfrm>
              <a:off x="424813" y="387125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02" name="Google Shape;702;p82"/>
          <p:cNvSpPr txBox="1"/>
          <p:nvPr/>
        </p:nvSpPr>
        <p:spPr>
          <a:xfrm>
            <a:off x="998978" y="3416836"/>
            <a:ext cx="2892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99.4% accuracy.</a:t>
            </a:r>
            <a:endParaRPr b="1" sz="1600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3" name="Google Shape;703;p82"/>
          <p:cNvSpPr txBox="1"/>
          <p:nvPr/>
        </p:nvSpPr>
        <p:spPr>
          <a:xfrm>
            <a:off x="3530800" y="3418700"/>
            <a:ext cx="47511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Design of Sign Language Recognition Using E-CNN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04" name="Google Shape;704;p82"/>
          <p:cNvGrpSpPr/>
          <p:nvPr/>
        </p:nvGrpSpPr>
        <p:grpSpPr>
          <a:xfrm>
            <a:off x="861865" y="2546718"/>
            <a:ext cx="7420134" cy="679861"/>
            <a:chOff x="424813" y="3871259"/>
            <a:chExt cx="8294360" cy="849933"/>
          </a:xfrm>
        </p:grpSpPr>
        <p:sp>
          <p:nvSpPr>
            <p:cNvPr id="705" name="Google Shape;705;p82"/>
            <p:cNvSpPr/>
            <p:nvPr/>
          </p:nvSpPr>
          <p:spPr>
            <a:xfrm>
              <a:off x="2927672" y="3871292"/>
              <a:ext cx="5791500" cy="849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06" name="Google Shape;706;p82"/>
            <p:cNvSpPr/>
            <p:nvPr/>
          </p:nvSpPr>
          <p:spPr>
            <a:xfrm>
              <a:off x="424813" y="387125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07" name="Google Shape;707;p82"/>
          <p:cNvSpPr txBox="1"/>
          <p:nvPr/>
        </p:nvSpPr>
        <p:spPr>
          <a:xfrm>
            <a:off x="998998" y="2546443"/>
            <a:ext cx="22422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95.21% accuracy.</a:t>
            </a:r>
            <a:endParaRPr b="1" sz="1600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8" name="Google Shape;708;p82"/>
          <p:cNvSpPr txBox="1"/>
          <p:nvPr/>
        </p:nvSpPr>
        <p:spPr>
          <a:xfrm>
            <a:off x="3434500" y="2548300"/>
            <a:ext cx="48477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Real-Time Sign Language Gesture (Word) Recognition from Video Sequences Using CNN and RNN.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09" name="Google Shape;709;p82"/>
          <p:cNvGrpSpPr/>
          <p:nvPr/>
        </p:nvGrpSpPr>
        <p:grpSpPr>
          <a:xfrm>
            <a:off x="861850" y="1717983"/>
            <a:ext cx="7420134" cy="679861"/>
            <a:chOff x="424813" y="3871259"/>
            <a:chExt cx="8294360" cy="849933"/>
          </a:xfrm>
        </p:grpSpPr>
        <p:sp>
          <p:nvSpPr>
            <p:cNvPr id="710" name="Google Shape;710;p82"/>
            <p:cNvSpPr/>
            <p:nvPr/>
          </p:nvSpPr>
          <p:spPr>
            <a:xfrm>
              <a:off x="2927672" y="3871292"/>
              <a:ext cx="5791500" cy="849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11" name="Google Shape;711;p82"/>
            <p:cNvSpPr/>
            <p:nvPr/>
          </p:nvSpPr>
          <p:spPr>
            <a:xfrm>
              <a:off x="424813" y="387125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rgbClr val="FFD9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12" name="Google Shape;712;p82"/>
          <p:cNvSpPr txBox="1"/>
          <p:nvPr/>
        </p:nvSpPr>
        <p:spPr>
          <a:xfrm>
            <a:off x="998978" y="1717700"/>
            <a:ext cx="28926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99.28% accuracy.</a:t>
            </a:r>
            <a:endParaRPr b="1" sz="1600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3" name="Google Shape;713;p82"/>
          <p:cNvSpPr txBox="1"/>
          <p:nvPr/>
        </p:nvSpPr>
        <p:spPr>
          <a:xfrm>
            <a:off x="3431075" y="1719575"/>
            <a:ext cx="46815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Bangla Sign alphabet recognition with zero-shot and transfer learning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4" name="Google Shape;714;p82"/>
          <p:cNvSpPr txBox="1"/>
          <p:nvPr>
            <p:ph type="title"/>
          </p:nvPr>
        </p:nvSpPr>
        <p:spPr>
          <a:xfrm>
            <a:off x="0" y="536450"/>
            <a:ext cx="4847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Research Paper</a:t>
            </a:r>
            <a:endParaRPr sz="33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3"/>
          <p:cNvSpPr txBox="1"/>
          <p:nvPr/>
        </p:nvSpPr>
        <p:spPr>
          <a:xfrm>
            <a:off x="2737250" y="2676125"/>
            <a:ext cx="30000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1"/>
                </a:solidFill>
              </a:rPr>
              <a:t>American Sign Language (87 thousand image dataset):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20" name="Google Shape;72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25" y="1594550"/>
            <a:ext cx="2124344" cy="16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2863" y="1594550"/>
            <a:ext cx="2124344" cy="163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7501" y="1606625"/>
            <a:ext cx="2124345" cy="16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2153" y="1604787"/>
            <a:ext cx="2124322" cy="161787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3"/>
          <p:cNvSpPr/>
          <p:nvPr/>
        </p:nvSpPr>
        <p:spPr>
          <a:xfrm>
            <a:off x="305913" y="3790950"/>
            <a:ext cx="1848960" cy="495828"/>
          </a:xfrm>
          <a:prstGeom prst="flowChartTerminator">
            <a:avLst/>
          </a:prstGeom>
          <a:solidFill>
            <a:schemeClr val="accent1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Leap Motion Controller</a:t>
            </a:r>
            <a:endParaRPr b="1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5" name="Google Shape;725;p83"/>
          <p:cNvSpPr/>
          <p:nvPr/>
        </p:nvSpPr>
        <p:spPr>
          <a:xfrm>
            <a:off x="2550525" y="3790950"/>
            <a:ext cx="1848960" cy="495828"/>
          </a:xfrm>
          <a:prstGeom prst="flowChartTerminator">
            <a:avLst/>
          </a:prstGeom>
          <a:solidFill>
            <a:schemeClr val="accent1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Kinect Sensor</a:t>
            </a:r>
            <a:endParaRPr b="1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6" name="Google Shape;726;p83"/>
          <p:cNvSpPr/>
          <p:nvPr/>
        </p:nvSpPr>
        <p:spPr>
          <a:xfrm>
            <a:off x="4795175" y="3790950"/>
            <a:ext cx="1848960" cy="495828"/>
          </a:xfrm>
          <a:prstGeom prst="flowChartTerminator">
            <a:avLst/>
          </a:prstGeom>
          <a:solidFill>
            <a:schemeClr val="accent1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Data Gloves</a:t>
            </a:r>
            <a:endParaRPr b="1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7" name="Google Shape;727;p83"/>
          <p:cNvSpPr/>
          <p:nvPr/>
        </p:nvSpPr>
        <p:spPr>
          <a:xfrm>
            <a:off x="7039825" y="3790950"/>
            <a:ext cx="1848960" cy="495828"/>
          </a:xfrm>
          <a:prstGeom prst="flowChartTerminator">
            <a:avLst/>
          </a:prstGeom>
          <a:solidFill>
            <a:schemeClr val="accent1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37474F"/>
                </a:solidFill>
                <a:latin typeface="Montserrat"/>
                <a:ea typeface="Montserrat"/>
                <a:cs typeface="Montserrat"/>
                <a:sym typeface="Montserrat"/>
              </a:rPr>
              <a:t>Vision Based</a:t>
            </a:r>
            <a:endParaRPr b="1">
              <a:solidFill>
                <a:srgbClr val="3747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28" name="Google Shape;728;p83"/>
          <p:cNvCxnSpPr/>
          <p:nvPr/>
        </p:nvCxnSpPr>
        <p:spPr>
          <a:xfrm flipH="1" rot="10800000">
            <a:off x="746400" y="432025"/>
            <a:ext cx="3813600" cy="1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729" name="Google Shape;729;p83"/>
          <p:cNvSpPr txBox="1"/>
          <p:nvPr>
            <p:ph type="title"/>
          </p:nvPr>
        </p:nvSpPr>
        <p:spPr>
          <a:xfrm>
            <a:off x="0" y="536450"/>
            <a:ext cx="52113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Existing Solution</a:t>
            </a:r>
            <a:endParaRPr sz="33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4"/>
          <p:cNvSpPr/>
          <p:nvPr/>
        </p:nvSpPr>
        <p:spPr>
          <a:xfrm>
            <a:off x="91125" y="2124075"/>
            <a:ext cx="1018500" cy="9924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84"/>
          <p:cNvSpPr/>
          <p:nvPr/>
        </p:nvSpPr>
        <p:spPr>
          <a:xfrm>
            <a:off x="1388803" y="2234175"/>
            <a:ext cx="824700" cy="7722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84"/>
          <p:cNvSpPr/>
          <p:nvPr/>
        </p:nvSpPr>
        <p:spPr>
          <a:xfrm>
            <a:off x="1607991" y="2435906"/>
            <a:ext cx="824700" cy="7722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84"/>
          <p:cNvSpPr/>
          <p:nvPr/>
        </p:nvSpPr>
        <p:spPr>
          <a:xfrm>
            <a:off x="1856104" y="2631621"/>
            <a:ext cx="824700" cy="7722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84"/>
          <p:cNvSpPr/>
          <p:nvPr/>
        </p:nvSpPr>
        <p:spPr>
          <a:xfrm>
            <a:off x="2931064" y="2294050"/>
            <a:ext cx="723300" cy="6924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39" name="Google Shape;739;p84"/>
          <p:cNvSpPr/>
          <p:nvPr/>
        </p:nvSpPr>
        <p:spPr>
          <a:xfrm>
            <a:off x="3164693" y="2455850"/>
            <a:ext cx="723300" cy="6924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40" name="Google Shape;740;p84"/>
          <p:cNvSpPr/>
          <p:nvPr/>
        </p:nvSpPr>
        <p:spPr>
          <a:xfrm>
            <a:off x="3427289" y="2651566"/>
            <a:ext cx="723300" cy="6924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41" name="Google Shape;741;p84"/>
          <p:cNvSpPr/>
          <p:nvPr/>
        </p:nvSpPr>
        <p:spPr>
          <a:xfrm>
            <a:off x="4110049" y="1608200"/>
            <a:ext cx="462000" cy="6210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84"/>
          <p:cNvSpPr/>
          <p:nvPr/>
        </p:nvSpPr>
        <p:spPr>
          <a:xfrm>
            <a:off x="4232876" y="1770381"/>
            <a:ext cx="462000" cy="6210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84"/>
          <p:cNvSpPr/>
          <p:nvPr/>
        </p:nvSpPr>
        <p:spPr>
          <a:xfrm>
            <a:off x="4371912" y="1927726"/>
            <a:ext cx="462000" cy="6210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84"/>
          <p:cNvSpPr/>
          <p:nvPr/>
        </p:nvSpPr>
        <p:spPr>
          <a:xfrm>
            <a:off x="4481533" y="2063048"/>
            <a:ext cx="462000" cy="6210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84"/>
          <p:cNvSpPr/>
          <p:nvPr/>
        </p:nvSpPr>
        <p:spPr>
          <a:xfrm>
            <a:off x="4604361" y="2225229"/>
            <a:ext cx="462000" cy="6210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84"/>
          <p:cNvSpPr/>
          <p:nvPr/>
        </p:nvSpPr>
        <p:spPr>
          <a:xfrm>
            <a:off x="4743396" y="2382574"/>
            <a:ext cx="462000" cy="6210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84"/>
          <p:cNvSpPr/>
          <p:nvPr/>
        </p:nvSpPr>
        <p:spPr>
          <a:xfrm>
            <a:off x="4834064" y="2548624"/>
            <a:ext cx="462000" cy="6210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84"/>
          <p:cNvSpPr/>
          <p:nvPr/>
        </p:nvSpPr>
        <p:spPr>
          <a:xfrm>
            <a:off x="4956891" y="2710805"/>
            <a:ext cx="462000" cy="6210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84"/>
          <p:cNvSpPr/>
          <p:nvPr/>
        </p:nvSpPr>
        <p:spPr>
          <a:xfrm>
            <a:off x="5095926" y="2868150"/>
            <a:ext cx="462000" cy="6210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84"/>
          <p:cNvSpPr/>
          <p:nvPr/>
        </p:nvSpPr>
        <p:spPr>
          <a:xfrm>
            <a:off x="5205548" y="3003472"/>
            <a:ext cx="462000" cy="6210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84"/>
          <p:cNvSpPr/>
          <p:nvPr/>
        </p:nvSpPr>
        <p:spPr>
          <a:xfrm>
            <a:off x="5328375" y="3165653"/>
            <a:ext cx="462000" cy="6210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84"/>
          <p:cNvSpPr/>
          <p:nvPr/>
        </p:nvSpPr>
        <p:spPr>
          <a:xfrm>
            <a:off x="5467410" y="3322998"/>
            <a:ext cx="462000" cy="621000"/>
          </a:xfrm>
          <a:prstGeom prst="rect">
            <a:avLst/>
          </a:prstGeom>
          <a:solidFill>
            <a:srgbClr val="FFE599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84"/>
          <p:cNvSpPr/>
          <p:nvPr/>
        </p:nvSpPr>
        <p:spPr>
          <a:xfrm>
            <a:off x="5366775" y="1459150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54" name="Google Shape;754;p84"/>
          <p:cNvSpPr/>
          <p:nvPr/>
        </p:nvSpPr>
        <p:spPr>
          <a:xfrm>
            <a:off x="5439791" y="1540853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55" name="Google Shape;755;p84"/>
          <p:cNvSpPr/>
          <p:nvPr/>
        </p:nvSpPr>
        <p:spPr>
          <a:xfrm>
            <a:off x="5521859" y="1639682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56" name="Google Shape;756;p84"/>
          <p:cNvSpPr/>
          <p:nvPr/>
        </p:nvSpPr>
        <p:spPr>
          <a:xfrm>
            <a:off x="5591081" y="1708116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57" name="Google Shape;757;p84"/>
          <p:cNvSpPr/>
          <p:nvPr/>
        </p:nvSpPr>
        <p:spPr>
          <a:xfrm>
            <a:off x="5664097" y="1789819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58" name="Google Shape;758;p84"/>
          <p:cNvSpPr/>
          <p:nvPr/>
        </p:nvSpPr>
        <p:spPr>
          <a:xfrm>
            <a:off x="5746166" y="1888648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59" name="Google Shape;759;p84"/>
          <p:cNvSpPr/>
          <p:nvPr/>
        </p:nvSpPr>
        <p:spPr>
          <a:xfrm>
            <a:off x="5823605" y="1989263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60" name="Google Shape;760;p84"/>
          <p:cNvSpPr/>
          <p:nvPr/>
        </p:nvSpPr>
        <p:spPr>
          <a:xfrm>
            <a:off x="5896621" y="2070966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61" name="Google Shape;761;p84"/>
          <p:cNvSpPr/>
          <p:nvPr/>
        </p:nvSpPr>
        <p:spPr>
          <a:xfrm>
            <a:off x="5978690" y="2169795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62" name="Google Shape;762;p84"/>
          <p:cNvSpPr/>
          <p:nvPr/>
        </p:nvSpPr>
        <p:spPr>
          <a:xfrm>
            <a:off x="6047912" y="2238229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63" name="Google Shape;763;p84"/>
          <p:cNvSpPr/>
          <p:nvPr/>
        </p:nvSpPr>
        <p:spPr>
          <a:xfrm>
            <a:off x="6120927" y="2319932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64" name="Google Shape;764;p84"/>
          <p:cNvSpPr/>
          <p:nvPr/>
        </p:nvSpPr>
        <p:spPr>
          <a:xfrm>
            <a:off x="6202996" y="2418761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65" name="Google Shape;765;p84"/>
          <p:cNvSpPr/>
          <p:nvPr/>
        </p:nvSpPr>
        <p:spPr>
          <a:xfrm>
            <a:off x="6273439" y="2519489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66" name="Google Shape;766;p84"/>
          <p:cNvSpPr/>
          <p:nvPr/>
        </p:nvSpPr>
        <p:spPr>
          <a:xfrm>
            <a:off x="6346455" y="2601192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67" name="Google Shape;767;p84"/>
          <p:cNvSpPr/>
          <p:nvPr/>
        </p:nvSpPr>
        <p:spPr>
          <a:xfrm>
            <a:off x="6428523" y="2700021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68" name="Google Shape;768;p84"/>
          <p:cNvSpPr/>
          <p:nvPr/>
        </p:nvSpPr>
        <p:spPr>
          <a:xfrm>
            <a:off x="6497745" y="2768455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69" name="Google Shape;769;p84"/>
          <p:cNvSpPr/>
          <p:nvPr/>
        </p:nvSpPr>
        <p:spPr>
          <a:xfrm>
            <a:off x="6570761" y="2850158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70" name="Google Shape;770;p84"/>
          <p:cNvSpPr/>
          <p:nvPr/>
        </p:nvSpPr>
        <p:spPr>
          <a:xfrm>
            <a:off x="6652830" y="2948987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71" name="Google Shape;771;p84"/>
          <p:cNvSpPr/>
          <p:nvPr/>
        </p:nvSpPr>
        <p:spPr>
          <a:xfrm>
            <a:off x="6730269" y="3049602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72" name="Google Shape;772;p84"/>
          <p:cNvSpPr/>
          <p:nvPr/>
        </p:nvSpPr>
        <p:spPr>
          <a:xfrm>
            <a:off x="6803285" y="3131305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73" name="Google Shape;773;p84"/>
          <p:cNvSpPr/>
          <p:nvPr/>
        </p:nvSpPr>
        <p:spPr>
          <a:xfrm>
            <a:off x="6885354" y="3230134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74" name="Google Shape;774;p84"/>
          <p:cNvSpPr/>
          <p:nvPr/>
        </p:nvSpPr>
        <p:spPr>
          <a:xfrm>
            <a:off x="6954576" y="3298568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75" name="Google Shape;775;p84"/>
          <p:cNvSpPr/>
          <p:nvPr/>
        </p:nvSpPr>
        <p:spPr>
          <a:xfrm>
            <a:off x="7027591" y="3380271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76" name="Google Shape;776;p84"/>
          <p:cNvSpPr/>
          <p:nvPr/>
        </p:nvSpPr>
        <p:spPr>
          <a:xfrm>
            <a:off x="7109660" y="3479100"/>
            <a:ext cx="226500" cy="349800"/>
          </a:xfrm>
          <a:prstGeom prst="rect">
            <a:avLst/>
          </a:prstGeom>
          <a:solidFill>
            <a:srgbClr val="4A86E8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77" name="Google Shape;777;p84"/>
          <p:cNvSpPr/>
          <p:nvPr/>
        </p:nvSpPr>
        <p:spPr>
          <a:xfrm>
            <a:off x="7493551" y="2306474"/>
            <a:ext cx="810000" cy="865500"/>
          </a:xfrm>
          <a:prstGeom prst="rect">
            <a:avLst/>
          </a:prstGeom>
          <a:solidFill>
            <a:srgbClr val="93C47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78" name="Google Shape;778;p84"/>
          <p:cNvSpPr/>
          <p:nvPr/>
        </p:nvSpPr>
        <p:spPr>
          <a:xfrm>
            <a:off x="7755149" y="2508699"/>
            <a:ext cx="810000" cy="865500"/>
          </a:xfrm>
          <a:prstGeom prst="rect">
            <a:avLst/>
          </a:prstGeom>
          <a:solidFill>
            <a:srgbClr val="93C47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79" name="Google Shape;779;p84"/>
          <p:cNvSpPr/>
          <p:nvPr/>
        </p:nvSpPr>
        <p:spPr>
          <a:xfrm>
            <a:off x="8049183" y="2753311"/>
            <a:ext cx="810000" cy="865500"/>
          </a:xfrm>
          <a:prstGeom prst="rect">
            <a:avLst/>
          </a:prstGeom>
          <a:solidFill>
            <a:srgbClr val="93C47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80" name="Google Shape;780;p84"/>
          <p:cNvSpPr/>
          <p:nvPr/>
        </p:nvSpPr>
        <p:spPr>
          <a:xfrm>
            <a:off x="8252308" y="2903836"/>
            <a:ext cx="810000" cy="865500"/>
          </a:xfrm>
          <a:prstGeom prst="rect">
            <a:avLst/>
          </a:prstGeom>
          <a:solidFill>
            <a:srgbClr val="93C47D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781" name="Google Shape;781;p84"/>
          <p:cNvCxnSpPr/>
          <p:nvPr/>
        </p:nvCxnSpPr>
        <p:spPr>
          <a:xfrm>
            <a:off x="852575" y="2782675"/>
            <a:ext cx="89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84"/>
          <p:cNvCxnSpPr/>
          <p:nvPr/>
        </p:nvCxnSpPr>
        <p:spPr>
          <a:xfrm>
            <a:off x="852575" y="2590150"/>
            <a:ext cx="898800" cy="18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84"/>
          <p:cNvCxnSpPr/>
          <p:nvPr/>
        </p:nvCxnSpPr>
        <p:spPr>
          <a:xfrm rot="10800000">
            <a:off x="868625" y="2582050"/>
            <a:ext cx="0" cy="22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84"/>
          <p:cNvCxnSpPr/>
          <p:nvPr/>
        </p:nvCxnSpPr>
        <p:spPr>
          <a:xfrm>
            <a:off x="2213500" y="2890325"/>
            <a:ext cx="89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5" name="Google Shape;785;p84"/>
          <p:cNvCxnSpPr/>
          <p:nvPr/>
        </p:nvCxnSpPr>
        <p:spPr>
          <a:xfrm>
            <a:off x="2213500" y="2697800"/>
            <a:ext cx="898800" cy="18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6" name="Google Shape;786;p84"/>
          <p:cNvCxnSpPr/>
          <p:nvPr/>
        </p:nvCxnSpPr>
        <p:spPr>
          <a:xfrm rot="10800000">
            <a:off x="2229550" y="2689700"/>
            <a:ext cx="0" cy="22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84"/>
          <p:cNvCxnSpPr/>
          <p:nvPr/>
        </p:nvCxnSpPr>
        <p:spPr>
          <a:xfrm>
            <a:off x="3973050" y="3029725"/>
            <a:ext cx="898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" name="Google Shape;788;p84"/>
          <p:cNvCxnSpPr/>
          <p:nvPr/>
        </p:nvCxnSpPr>
        <p:spPr>
          <a:xfrm>
            <a:off x="3973050" y="2837200"/>
            <a:ext cx="898800" cy="1845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84"/>
          <p:cNvCxnSpPr/>
          <p:nvPr/>
        </p:nvCxnSpPr>
        <p:spPr>
          <a:xfrm rot="10800000">
            <a:off x="3989100" y="2829100"/>
            <a:ext cx="0" cy="22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0" name="Google Shape;790;p84"/>
          <p:cNvCxnSpPr>
            <a:stCxn id="741" idx="0"/>
            <a:endCxn id="753" idx="0"/>
          </p:cNvCxnSpPr>
          <p:nvPr/>
        </p:nvCxnSpPr>
        <p:spPr>
          <a:xfrm flipH="1" rot="10800000">
            <a:off x="4341049" y="1459100"/>
            <a:ext cx="1139100" cy="149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1" name="Google Shape;791;p84"/>
          <p:cNvCxnSpPr>
            <a:endCxn id="777" idx="0"/>
          </p:cNvCxnSpPr>
          <p:nvPr/>
        </p:nvCxnSpPr>
        <p:spPr>
          <a:xfrm>
            <a:off x="5479951" y="1459274"/>
            <a:ext cx="2418600" cy="847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2" name="Google Shape;792;p84"/>
          <p:cNvCxnSpPr>
            <a:stCxn id="752" idx="2"/>
            <a:endCxn id="776" idx="2"/>
          </p:cNvCxnSpPr>
          <p:nvPr/>
        </p:nvCxnSpPr>
        <p:spPr>
          <a:xfrm flipH="1" rot="10800000">
            <a:off x="5698410" y="3828798"/>
            <a:ext cx="1524600" cy="115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3" name="Google Shape;793;p84"/>
          <p:cNvCxnSpPr>
            <a:endCxn id="780" idx="2"/>
          </p:cNvCxnSpPr>
          <p:nvPr/>
        </p:nvCxnSpPr>
        <p:spPr>
          <a:xfrm flipH="1" rot="10800000">
            <a:off x="7223008" y="3769336"/>
            <a:ext cx="1434300" cy="59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4" name="Google Shape;794;p84"/>
          <p:cNvSpPr txBox="1"/>
          <p:nvPr/>
        </p:nvSpPr>
        <p:spPr>
          <a:xfrm>
            <a:off x="7818125" y="1808950"/>
            <a:ext cx="1267800" cy="400200"/>
          </a:xfrm>
          <a:prstGeom prst="rect">
            <a:avLst/>
          </a:prstGeom>
          <a:solidFill>
            <a:srgbClr val="C27BA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95" name="Google Shape;79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73" y="2214584"/>
            <a:ext cx="675300" cy="8513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6" name="Google Shape;796;p84"/>
          <p:cNvCxnSpPr/>
          <p:nvPr/>
        </p:nvCxnSpPr>
        <p:spPr>
          <a:xfrm>
            <a:off x="1245163" y="1262725"/>
            <a:ext cx="8100" cy="1404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7" name="Google Shape;797;p84"/>
          <p:cNvSpPr/>
          <p:nvPr/>
        </p:nvSpPr>
        <p:spPr>
          <a:xfrm>
            <a:off x="559163" y="912925"/>
            <a:ext cx="1380132" cy="349812"/>
          </a:xfrm>
          <a:prstGeom prst="flowChartTerminator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cxnSp>
        <p:nvCxnSpPr>
          <p:cNvPr id="798" name="Google Shape;798;p84"/>
          <p:cNvCxnSpPr/>
          <p:nvPr/>
        </p:nvCxnSpPr>
        <p:spPr>
          <a:xfrm>
            <a:off x="4284638" y="1262725"/>
            <a:ext cx="8400" cy="1634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9" name="Google Shape;799;p84"/>
          <p:cNvSpPr/>
          <p:nvPr/>
        </p:nvSpPr>
        <p:spPr>
          <a:xfrm>
            <a:off x="3598638" y="912925"/>
            <a:ext cx="1380132" cy="349812"/>
          </a:xfrm>
          <a:prstGeom prst="flowChartTerminator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cxnSp>
        <p:nvCxnSpPr>
          <p:cNvPr id="800" name="Google Shape;800;p84"/>
          <p:cNvCxnSpPr/>
          <p:nvPr/>
        </p:nvCxnSpPr>
        <p:spPr>
          <a:xfrm flipH="1">
            <a:off x="6973100" y="1262725"/>
            <a:ext cx="3000" cy="695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1" name="Google Shape;801;p84"/>
          <p:cNvSpPr/>
          <p:nvPr/>
        </p:nvSpPr>
        <p:spPr>
          <a:xfrm>
            <a:off x="6290100" y="912925"/>
            <a:ext cx="1380132" cy="349812"/>
          </a:xfrm>
          <a:prstGeom prst="flowChartTerminator">
            <a:avLst/>
          </a:prstGeom>
          <a:solidFill>
            <a:schemeClr val="accent3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</a:t>
            </a:r>
            <a:endParaRPr/>
          </a:p>
        </p:txBody>
      </p:sp>
      <p:sp>
        <p:nvSpPr>
          <p:cNvPr id="802" name="Google Shape;802;p84"/>
          <p:cNvSpPr/>
          <p:nvPr/>
        </p:nvSpPr>
        <p:spPr>
          <a:xfrm>
            <a:off x="2138363" y="4307075"/>
            <a:ext cx="1380132" cy="349812"/>
          </a:xfrm>
          <a:prstGeom prst="flowChartTerminator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</a:t>
            </a:r>
            <a:endParaRPr/>
          </a:p>
        </p:txBody>
      </p:sp>
      <p:sp>
        <p:nvSpPr>
          <p:cNvPr id="803" name="Google Shape;803;p84"/>
          <p:cNvSpPr/>
          <p:nvPr/>
        </p:nvSpPr>
        <p:spPr>
          <a:xfrm>
            <a:off x="5696638" y="4305925"/>
            <a:ext cx="1380132" cy="349812"/>
          </a:xfrm>
          <a:prstGeom prst="flowChartTerminator">
            <a:avLst/>
          </a:prstGeom>
          <a:solidFill>
            <a:srgbClr val="EA9999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Pooling</a:t>
            </a:r>
            <a:endParaRPr/>
          </a:p>
        </p:txBody>
      </p:sp>
      <p:cxnSp>
        <p:nvCxnSpPr>
          <p:cNvPr id="804" name="Google Shape;804;p84"/>
          <p:cNvCxnSpPr/>
          <p:nvPr/>
        </p:nvCxnSpPr>
        <p:spPr>
          <a:xfrm rot="10800000">
            <a:off x="2826766" y="2898350"/>
            <a:ext cx="3300" cy="1400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05" name="Google Shape;805;p84"/>
          <p:cNvCxnSpPr>
            <a:stCxn id="803" idx="0"/>
          </p:cNvCxnSpPr>
          <p:nvPr/>
        </p:nvCxnSpPr>
        <p:spPr>
          <a:xfrm rot="10800000">
            <a:off x="6385204" y="3877225"/>
            <a:ext cx="1500" cy="428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6" name="Google Shape;806;p84"/>
          <p:cNvSpPr txBox="1"/>
          <p:nvPr>
            <p:ph idx="4" type="title"/>
          </p:nvPr>
        </p:nvSpPr>
        <p:spPr>
          <a:xfrm>
            <a:off x="256475" y="132100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Inception V3</a:t>
            </a:r>
            <a:endParaRPr/>
          </a:p>
        </p:txBody>
      </p:sp>
      <p:cxnSp>
        <p:nvCxnSpPr>
          <p:cNvPr id="807" name="Google Shape;807;p84"/>
          <p:cNvCxnSpPr/>
          <p:nvPr/>
        </p:nvCxnSpPr>
        <p:spPr>
          <a:xfrm>
            <a:off x="349300" y="2517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808" name="Google Shape;808;p84"/>
          <p:cNvSpPr txBox="1"/>
          <p:nvPr/>
        </p:nvSpPr>
        <p:spPr>
          <a:xfrm>
            <a:off x="8275125" y="2990225"/>
            <a:ext cx="810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Montserrat"/>
                <a:ea typeface="Montserrat"/>
                <a:cs typeface="Montserrat"/>
                <a:sym typeface="Montserrat"/>
              </a:rPr>
              <a:t>Bb</a:t>
            </a:r>
            <a:endParaRPr b="1"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9" name="Google Shape;809;p84"/>
          <p:cNvSpPr txBox="1"/>
          <p:nvPr/>
        </p:nvSpPr>
        <p:spPr>
          <a:xfrm flipH="1" rot="5400000">
            <a:off x="6097488" y="2951925"/>
            <a:ext cx="2095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FULLY CONNECTED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815" name="Google Shape;815;p85"/>
          <p:cNvSpPr txBox="1"/>
          <p:nvPr>
            <p:ph idx="2" type="title"/>
          </p:nvPr>
        </p:nvSpPr>
        <p:spPr>
          <a:xfrm>
            <a:off x="224850" y="2404750"/>
            <a:ext cx="2262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Bangla Sign Language</a:t>
            </a:r>
            <a:endParaRPr/>
          </a:p>
        </p:txBody>
      </p:sp>
      <p:sp>
        <p:nvSpPr>
          <p:cNvPr id="816" name="Google Shape;816;p85"/>
          <p:cNvSpPr txBox="1"/>
          <p:nvPr>
            <p:ph idx="1" type="subTitle"/>
          </p:nvPr>
        </p:nvSpPr>
        <p:spPr>
          <a:xfrm>
            <a:off x="299600" y="2910950"/>
            <a:ext cx="20502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34,151 Images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21,338 for training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12,813 for testing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BdSL using Zero Shot Learning (Paper)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85"/>
          <p:cNvSpPr txBox="1"/>
          <p:nvPr>
            <p:ph idx="3" type="title"/>
          </p:nvPr>
        </p:nvSpPr>
        <p:spPr>
          <a:xfrm>
            <a:off x="2680186" y="2419750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Bangla Sign Language</a:t>
            </a:r>
            <a:endParaRPr/>
          </a:p>
        </p:txBody>
      </p:sp>
      <p:sp>
        <p:nvSpPr>
          <p:cNvPr id="818" name="Google Shape;818;p85"/>
          <p:cNvSpPr txBox="1"/>
          <p:nvPr>
            <p:ph idx="5" type="title"/>
          </p:nvPr>
        </p:nvSpPr>
        <p:spPr>
          <a:xfrm>
            <a:off x="4682122" y="2434750"/>
            <a:ext cx="20502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Sign Language</a:t>
            </a:r>
            <a:endParaRPr/>
          </a:p>
        </p:txBody>
      </p:sp>
      <p:sp>
        <p:nvSpPr>
          <p:cNvPr id="819" name="Google Shape;819;p85"/>
          <p:cNvSpPr/>
          <p:nvPr/>
        </p:nvSpPr>
        <p:spPr>
          <a:xfrm>
            <a:off x="952950" y="1319550"/>
            <a:ext cx="887700" cy="94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0" name="Google Shape;820;p85"/>
          <p:cNvSpPr/>
          <p:nvPr/>
        </p:nvSpPr>
        <p:spPr>
          <a:xfrm>
            <a:off x="3112750" y="1334550"/>
            <a:ext cx="887700" cy="94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85"/>
          <p:cNvSpPr/>
          <p:nvPr/>
        </p:nvSpPr>
        <p:spPr>
          <a:xfrm>
            <a:off x="7313574" y="1334550"/>
            <a:ext cx="887700" cy="94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85"/>
          <p:cNvSpPr/>
          <p:nvPr/>
        </p:nvSpPr>
        <p:spPr>
          <a:xfrm>
            <a:off x="5147687" y="1349550"/>
            <a:ext cx="887700" cy="941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3" name="Google Shape;823;p8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824" name="Google Shape;824;p85"/>
          <p:cNvSpPr txBox="1"/>
          <p:nvPr/>
        </p:nvSpPr>
        <p:spPr>
          <a:xfrm>
            <a:off x="1011150" y="1601550"/>
            <a:ext cx="82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BdSL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5" name="Google Shape;825;p85"/>
          <p:cNvSpPr txBox="1"/>
          <p:nvPr/>
        </p:nvSpPr>
        <p:spPr>
          <a:xfrm>
            <a:off x="3141850" y="1616550"/>
            <a:ext cx="82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BSL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6" name="Google Shape;826;p85"/>
          <p:cNvSpPr txBox="1"/>
          <p:nvPr/>
        </p:nvSpPr>
        <p:spPr>
          <a:xfrm>
            <a:off x="5191313" y="1631550"/>
            <a:ext cx="82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ASL-1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7" name="Google Shape;827;p85"/>
          <p:cNvSpPr txBox="1"/>
          <p:nvPr/>
        </p:nvSpPr>
        <p:spPr>
          <a:xfrm>
            <a:off x="7342650" y="1616550"/>
            <a:ext cx="829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ASL-2</a:t>
            </a:r>
            <a:endParaRPr b="1"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8" name="Google Shape;828;p85"/>
          <p:cNvSpPr txBox="1"/>
          <p:nvPr>
            <p:ph idx="1" type="subTitle"/>
          </p:nvPr>
        </p:nvSpPr>
        <p:spPr>
          <a:xfrm>
            <a:off x="2531500" y="2968150"/>
            <a:ext cx="20502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12,581 Images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8,068 for training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4.513 for testing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Kaggle (Open Source)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85"/>
          <p:cNvSpPr txBox="1"/>
          <p:nvPr>
            <p:ph idx="1" type="subTitle"/>
          </p:nvPr>
        </p:nvSpPr>
        <p:spPr>
          <a:xfrm>
            <a:off x="4763400" y="2968150"/>
            <a:ext cx="20502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6,500 Images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5,200 for training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1,300 for testing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Kaggle (Open Source)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85"/>
          <p:cNvSpPr txBox="1"/>
          <p:nvPr>
            <p:ph idx="1" type="subTitle"/>
          </p:nvPr>
        </p:nvSpPr>
        <p:spPr>
          <a:xfrm>
            <a:off x="6732300" y="2968150"/>
            <a:ext cx="20502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87,000 Images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69,600 for training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17,400 for testing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Kaggle (Open Source)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85"/>
          <p:cNvSpPr txBox="1"/>
          <p:nvPr>
            <p:ph idx="5" type="title"/>
          </p:nvPr>
        </p:nvSpPr>
        <p:spPr>
          <a:xfrm>
            <a:off x="6732297" y="2404750"/>
            <a:ext cx="20502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American Sign Language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" name="Google Shape;83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3650"/>
            <a:ext cx="9143999" cy="43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86"/>
          <p:cNvSpPr/>
          <p:nvPr/>
        </p:nvSpPr>
        <p:spPr>
          <a:xfrm>
            <a:off x="-24750" y="0"/>
            <a:ext cx="9168900" cy="74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highlight>
                  <a:schemeClr val="lt2"/>
                </a:highlight>
              </a:rPr>
              <a:t>Bangla Sign Language (Zero-Shot Learning): (35 thousand images)</a:t>
            </a:r>
            <a:endParaRPr sz="1500">
              <a:highlight>
                <a:schemeClr val="lt2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2"/>
          <p:cNvSpPr txBox="1"/>
          <p:nvPr>
            <p:ph type="ctrTitle"/>
          </p:nvPr>
        </p:nvSpPr>
        <p:spPr>
          <a:xfrm>
            <a:off x="3305425" y="2955150"/>
            <a:ext cx="57024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15" name="Google Shape;215;p42"/>
          <p:cNvSpPr txBox="1"/>
          <p:nvPr>
            <p:ph idx="1" type="subTitle"/>
          </p:nvPr>
        </p:nvSpPr>
        <p:spPr>
          <a:xfrm>
            <a:off x="3624175" y="3549850"/>
            <a:ext cx="50649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Sign Language is a way to communicate by showing gesture 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16" name="Google Shape;216;p42"/>
          <p:cNvCxnSpPr/>
          <p:nvPr/>
        </p:nvCxnSpPr>
        <p:spPr>
          <a:xfrm>
            <a:off x="3615475" y="2588422"/>
            <a:ext cx="5082300" cy="14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7"/>
          <p:cNvSpPr txBox="1"/>
          <p:nvPr>
            <p:ph type="title"/>
          </p:nvPr>
        </p:nvSpPr>
        <p:spPr>
          <a:xfrm>
            <a:off x="1329550" y="1470300"/>
            <a:ext cx="6601200" cy="22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Course Outcome-02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843" name="Google Shape;843;p87"/>
          <p:cNvCxnSpPr/>
          <p:nvPr/>
        </p:nvCxnSpPr>
        <p:spPr>
          <a:xfrm>
            <a:off x="1500700" y="1419325"/>
            <a:ext cx="6323100" cy="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88"/>
          <p:cNvSpPr txBox="1"/>
          <p:nvPr>
            <p:ph type="title"/>
          </p:nvPr>
        </p:nvSpPr>
        <p:spPr>
          <a:xfrm>
            <a:off x="-689875" y="669150"/>
            <a:ext cx="60519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Environmental considerations </a:t>
            </a:r>
            <a:endParaRPr sz="3300"/>
          </a:p>
        </p:txBody>
      </p:sp>
      <p:pic>
        <p:nvPicPr>
          <p:cNvPr id="849" name="Google Shape;84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363" y="1943100"/>
            <a:ext cx="128587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7213" y="2663550"/>
            <a:ext cx="1171575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9688" y="2663550"/>
            <a:ext cx="120015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4163" y="3580475"/>
            <a:ext cx="120015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06488" y="1943100"/>
            <a:ext cx="120015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88"/>
          <p:cNvSpPr/>
          <p:nvPr/>
        </p:nvSpPr>
        <p:spPr>
          <a:xfrm>
            <a:off x="898663" y="1475251"/>
            <a:ext cx="1563300" cy="37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Small Size Apps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5" name="Google Shape;855;p88"/>
          <p:cNvSpPr/>
          <p:nvPr/>
        </p:nvSpPr>
        <p:spPr>
          <a:xfrm>
            <a:off x="2441353" y="2197646"/>
            <a:ext cx="1563300" cy="37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Not Radiation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6" name="Google Shape;856;p88"/>
          <p:cNvSpPr/>
          <p:nvPr/>
        </p:nvSpPr>
        <p:spPr>
          <a:xfrm>
            <a:off x="5298120" y="2197642"/>
            <a:ext cx="1563300" cy="37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Zero Carbon Footprint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7" name="Google Shape;857;p88"/>
          <p:cNvSpPr/>
          <p:nvPr/>
        </p:nvSpPr>
        <p:spPr>
          <a:xfrm>
            <a:off x="6724922" y="1475251"/>
            <a:ext cx="1563300" cy="37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No energy waste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8" name="Google Shape;858;p88"/>
          <p:cNvSpPr/>
          <p:nvPr/>
        </p:nvSpPr>
        <p:spPr>
          <a:xfrm>
            <a:off x="3862593" y="3139979"/>
            <a:ext cx="1563300" cy="374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No heat consumption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89"/>
          <p:cNvSpPr txBox="1"/>
          <p:nvPr>
            <p:ph type="title"/>
          </p:nvPr>
        </p:nvSpPr>
        <p:spPr>
          <a:xfrm>
            <a:off x="1329550" y="1470300"/>
            <a:ext cx="6601200" cy="22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Course Outcome-03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864" name="Google Shape;864;p89"/>
          <p:cNvCxnSpPr/>
          <p:nvPr/>
        </p:nvCxnSpPr>
        <p:spPr>
          <a:xfrm>
            <a:off x="1500700" y="1419325"/>
            <a:ext cx="6323100" cy="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0"/>
          <p:cNvSpPr txBox="1"/>
          <p:nvPr>
            <p:ph type="title"/>
          </p:nvPr>
        </p:nvSpPr>
        <p:spPr>
          <a:xfrm>
            <a:off x="0" y="688900"/>
            <a:ext cx="56415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Usability</a:t>
            </a:r>
            <a:endParaRPr sz="3300"/>
          </a:p>
        </p:txBody>
      </p:sp>
      <p:cxnSp>
        <p:nvCxnSpPr>
          <p:cNvPr id="870" name="Google Shape;870;p90"/>
          <p:cNvCxnSpPr/>
          <p:nvPr/>
        </p:nvCxnSpPr>
        <p:spPr>
          <a:xfrm>
            <a:off x="181250" y="510347"/>
            <a:ext cx="5250600" cy="1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871" name="Google Shape;871;p90"/>
          <p:cNvGrpSpPr/>
          <p:nvPr/>
        </p:nvGrpSpPr>
        <p:grpSpPr>
          <a:xfrm>
            <a:off x="423225" y="1974160"/>
            <a:ext cx="1955394" cy="2025925"/>
            <a:chOff x="431925" y="1304875"/>
            <a:chExt cx="2628925" cy="3416400"/>
          </a:xfrm>
        </p:grpSpPr>
        <p:sp>
          <p:nvSpPr>
            <p:cNvPr id="872" name="Google Shape;872;p90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73" name="Google Shape;873;p90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74" name="Google Shape;874;p90"/>
          <p:cNvSpPr txBox="1"/>
          <p:nvPr/>
        </p:nvSpPr>
        <p:spPr>
          <a:xfrm>
            <a:off x="478620" y="1974249"/>
            <a:ext cx="1855500" cy="27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People of all age</a:t>
            </a:r>
            <a:endParaRPr b="1" sz="1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5" name="Google Shape;875;p90"/>
          <p:cNvSpPr txBox="1"/>
          <p:nvPr/>
        </p:nvSpPr>
        <p:spPr>
          <a:xfrm>
            <a:off x="480033" y="2297724"/>
            <a:ext cx="1843500" cy="1657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76" name="Google Shape;876;p90"/>
          <p:cNvGrpSpPr/>
          <p:nvPr/>
        </p:nvGrpSpPr>
        <p:grpSpPr>
          <a:xfrm>
            <a:off x="2571710" y="1974160"/>
            <a:ext cx="1958054" cy="2025925"/>
            <a:chOff x="3320450" y="1304875"/>
            <a:chExt cx="2632500" cy="3416400"/>
          </a:xfrm>
        </p:grpSpPr>
        <p:sp>
          <p:nvSpPr>
            <p:cNvPr id="877" name="Google Shape;877;p90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78" name="Google Shape;878;p90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79" name="Google Shape;879;p90"/>
          <p:cNvSpPr txBox="1"/>
          <p:nvPr/>
        </p:nvSpPr>
        <p:spPr>
          <a:xfrm>
            <a:off x="2622911" y="1974249"/>
            <a:ext cx="1855500" cy="27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deaf people</a:t>
            </a:r>
            <a:endParaRPr b="1" sz="1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0" name="Google Shape;880;p90"/>
          <p:cNvSpPr txBox="1"/>
          <p:nvPr/>
        </p:nvSpPr>
        <p:spPr>
          <a:xfrm>
            <a:off x="2628359" y="2297724"/>
            <a:ext cx="1843500" cy="1657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81" name="Google Shape;881;p90"/>
          <p:cNvGrpSpPr/>
          <p:nvPr/>
        </p:nvGrpSpPr>
        <p:grpSpPr>
          <a:xfrm>
            <a:off x="4722854" y="1974160"/>
            <a:ext cx="1958053" cy="2025925"/>
            <a:chOff x="6212550" y="1304875"/>
            <a:chExt cx="2632500" cy="3416400"/>
          </a:xfrm>
        </p:grpSpPr>
        <p:sp>
          <p:nvSpPr>
            <p:cNvPr id="882" name="Google Shape;882;p90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83" name="Google Shape;883;p90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84" name="Google Shape;884;p90"/>
          <p:cNvSpPr txBox="1"/>
          <p:nvPr/>
        </p:nvSpPr>
        <p:spPr>
          <a:xfrm>
            <a:off x="4767202" y="1974249"/>
            <a:ext cx="1855500" cy="27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all device</a:t>
            </a:r>
            <a:endParaRPr b="1" sz="1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5" name="Google Shape;885;p90"/>
          <p:cNvSpPr txBox="1"/>
          <p:nvPr/>
        </p:nvSpPr>
        <p:spPr>
          <a:xfrm>
            <a:off x="4777559" y="2297724"/>
            <a:ext cx="1843500" cy="1657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86" name="Google Shape;886;p90"/>
          <p:cNvGrpSpPr/>
          <p:nvPr/>
        </p:nvGrpSpPr>
        <p:grpSpPr>
          <a:xfrm>
            <a:off x="6874002" y="1974160"/>
            <a:ext cx="1958054" cy="2025925"/>
            <a:chOff x="6212550" y="1304875"/>
            <a:chExt cx="2632500" cy="3416400"/>
          </a:xfrm>
        </p:grpSpPr>
        <p:sp>
          <p:nvSpPr>
            <p:cNvPr id="887" name="Google Shape;887;p90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88" name="Google Shape;888;p90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889" name="Google Shape;889;p90"/>
          <p:cNvSpPr txBox="1"/>
          <p:nvPr/>
        </p:nvSpPr>
        <p:spPr>
          <a:xfrm>
            <a:off x="6922700" y="1974249"/>
            <a:ext cx="1855500" cy="27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Language independent</a:t>
            </a:r>
            <a:endParaRPr b="1" sz="13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0" name="Google Shape;890;p90"/>
          <p:cNvSpPr txBox="1"/>
          <p:nvPr/>
        </p:nvSpPr>
        <p:spPr>
          <a:xfrm>
            <a:off x="6928707" y="2297724"/>
            <a:ext cx="1843500" cy="1657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1" name="Google Shape;891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34" y="2297717"/>
            <a:ext cx="1779049" cy="165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8107" y="2297717"/>
            <a:ext cx="1779073" cy="165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3680" y="2297717"/>
            <a:ext cx="1779073" cy="165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9279" y="2297717"/>
            <a:ext cx="1642199" cy="1657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91"/>
          <p:cNvSpPr txBox="1"/>
          <p:nvPr>
            <p:ph type="title"/>
          </p:nvPr>
        </p:nvSpPr>
        <p:spPr>
          <a:xfrm>
            <a:off x="0" y="688900"/>
            <a:ext cx="49428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Manufacturing </a:t>
            </a:r>
            <a:endParaRPr sz="3300"/>
          </a:p>
        </p:txBody>
      </p:sp>
      <p:sp>
        <p:nvSpPr>
          <p:cNvPr id="900" name="Google Shape;900;p91"/>
          <p:cNvSpPr/>
          <p:nvPr/>
        </p:nvSpPr>
        <p:spPr>
          <a:xfrm>
            <a:off x="864675" y="1869350"/>
            <a:ext cx="2314200" cy="4017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Software based solution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1" name="Google Shape;901;p91"/>
          <p:cNvSpPr/>
          <p:nvPr/>
        </p:nvSpPr>
        <p:spPr>
          <a:xfrm>
            <a:off x="864675" y="2370900"/>
            <a:ext cx="2314200" cy="4017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Safe &amp; Simple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2" name="Google Shape;902;p91"/>
          <p:cNvSpPr/>
          <p:nvPr/>
        </p:nvSpPr>
        <p:spPr>
          <a:xfrm>
            <a:off x="864675" y="2872450"/>
            <a:ext cx="2314200" cy="4017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No extra device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3" name="Google Shape;903;p91"/>
          <p:cNvSpPr/>
          <p:nvPr/>
        </p:nvSpPr>
        <p:spPr>
          <a:xfrm>
            <a:off x="864675" y="3374000"/>
            <a:ext cx="2314200" cy="4017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No industrial involvement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4" name="Google Shape;904;p91"/>
          <p:cNvSpPr txBox="1"/>
          <p:nvPr>
            <p:ph type="title"/>
          </p:nvPr>
        </p:nvSpPr>
        <p:spPr>
          <a:xfrm>
            <a:off x="4160675" y="1869350"/>
            <a:ext cx="49428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Sustainability</a:t>
            </a:r>
            <a:endParaRPr sz="3300"/>
          </a:p>
        </p:txBody>
      </p:sp>
      <p:sp>
        <p:nvSpPr>
          <p:cNvPr id="905" name="Google Shape;905;p91"/>
          <p:cNvSpPr/>
          <p:nvPr/>
        </p:nvSpPr>
        <p:spPr>
          <a:xfrm>
            <a:off x="5226175" y="2685425"/>
            <a:ext cx="2314200" cy="4017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Reusable Code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6" name="Google Shape;906;p91"/>
          <p:cNvSpPr/>
          <p:nvPr/>
        </p:nvSpPr>
        <p:spPr>
          <a:xfrm>
            <a:off x="5226175" y="3186975"/>
            <a:ext cx="2314200" cy="4017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Lower damage probability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7" name="Google Shape;907;p91"/>
          <p:cNvSpPr/>
          <p:nvPr/>
        </p:nvSpPr>
        <p:spPr>
          <a:xfrm>
            <a:off x="5226175" y="3688525"/>
            <a:ext cx="2314200" cy="4017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Releasing new version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8" name="Google Shape;908;p91"/>
          <p:cNvSpPr/>
          <p:nvPr/>
        </p:nvSpPr>
        <p:spPr>
          <a:xfrm>
            <a:off x="5226175" y="4190075"/>
            <a:ext cx="2314200" cy="401700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Continuous inspection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92"/>
          <p:cNvSpPr txBox="1"/>
          <p:nvPr>
            <p:ph type="title"/>
          </p:nvPr>
        </p:nvSpPr>
        <p:spPr>
          <a:xfrm>
            <a:off x="1329550" y="1470300"/>
            <a:ext cx="6601200" cy="22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Course Outcome-04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914" name="Google Shape;914;p92"/>
          <p:cNvCxnSpPr/>
          <p:nvPr/>
        </p:nvCxnSpPr>
        <p:spPr>
          <a:xfrm>
            <a:off x="1500700" y="1419325"/>
            <a:ext cx="6323100" cy="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93"/>
          <p:cNvSpPr txBox="1"/>
          <p:nvPr>
            <p:ph type="ctrTitle"/>
          </p:nvPr>
        </p:nvSpPr>
        <p:spPr>
          <a:xfrm>
            <a:off x="323275" y="-43275"/>
            <a:ext cx="8427000" cy="9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Using modern analysis and design tools</a:t>
            </a:r>
            <a:endParaRPr sz="4300"/>
          </a:p>
        </p:txBody>
      </p:sp>
      <p:sp>
        <p:nvSpPr>
          <p:cNvPr id="920" name="Google Shape;920;p93"/>
          <p:cNvSpPr/>
          <p:nvPr/>
        </p:nvSpPr>
        <p:spPr>
          <a:xfrm>
            <a:off x="410575" y="1985725"/>
            <a:ext cx="1600200" cy="576000"/>
          </a:xfrm>
          <a:prstGeom prst="bevel">
            <a:avLst>
              <a:gd fmla="val 12500" name="adj"/>
            </a:avLst>
          </a:prstGeom>
          <a:solidFill>
            <a:srgbClr val="FFF2CC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Pytorch</a:t>
            </a:r>
            <a:endParaRPr b="1" sz="13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1" name="Google Shape;921;p93"/>
          <p:cNvSpPr/>
          <p:nvPr/>
        </p:nvSpPr>
        <p:spPr>
          <a:xfrm>
            <a:off x="3680675" y="4253981"/>
            <a:ext cx="1696200" cy="576000"/>
          </a:xfrm>
          <a:prstGeom prst="bevel">
            <a:avLst>
              <a:gd fmla="val 12500" name="adj"/>
            </a:avLst>
          </a:prstGeom>
          <a:solidFill>
            <a:srgbClr val="FFF2CC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CNN Architectural Design</a:t>
            </a:r>
            <a:endParaRPr b="1" sz="13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2" name="Google Shape;922;p93"/>
          <p:cNvSpPr/>
          <p:nvPr/>
        </p:nvSpPr>
        <p:spPr>
          <a:xfrm>
            <a:off x="7054075" y="1985730"/>
            <a:ext cx="1696200" cy="576000"/>
          </a:xfrm>
          <a:prstGeom prst="bevel">
            <a:avLst>
              <a:gd fmla="val 12500" name="adj"/>
            </a:avLst>
          </a:prstGeom>
          <a:solidFill>
            <a:srgbClr val="FFF2CC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Latex</a:t>
            </a:r>
            <a:endParaRPr b="1" sz="13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3" name="Google Shape;923;p93"/>
          <p:cNvSpPr/>
          <p:nvPr/>
        </p:nvSpPr>
        <p:spPr>
          <a:xfrm>
            <a:off x="1105778" y="2815599"/>
            <a:ext cx="1600200" cy="576000"/>
          </a:xfrm>
          <a:prstGeom prst="bevel">
            <a:avLst>
              <a:gd fmla="val 12500" name="adj"/>
            </a:avLst>
          </a:prstGeom>
          <a:solidFill>
            <a:srgbClr val="FFF2CC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Tensorflow</a:t>
            </a:r>
            <a:endParaRPr b="1" sz="13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4" name="Google Shape;924;p93"/>
          <p:cNvSpPr/>
          <p:nvPr/>
        </p:nvSpPr>
        <p:spPr>
          <a:xfrm>
            <a:off x="6448328" y="2815604"/>
            <a:ext cx="1696200" cy="576000"/>
          </a:xfrm>
          <a:prstGeom prst="bevel">
            <a:avLst>
              <a:gd fmla="val 12500" name="adj"/>
            </a:avLst>
          </a:prstGeom>
          <a:solidFill>
            <a:srgbClr val="FFF2CC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endParaRPr b="1" sz="13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25" name="Google Shape;925;p93"/>
          <p:cNvCxnSpPr>
            <a:stCxn id="926" idx="1"/>
            <a:endCxn id="920" idx="0"/>
          </p:cNvCxnSpPr>
          <p:nvPr/>
        </p:nvCxnSpPr>
        <p:spPr>
          <a:xfrm flipH="1">
            <a:off x="2010719" y="2268150"/>
            <a:ext cx="1469100" cy="5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7" name="Google Shape;927;p93"/>
          <p:cNvCxnSpPr>
            <a:stCxn id="926" idx="2"/>
            <a:endCxn id="921" idx="6"/>
          </p:cNvCxnSpPr>
          <p:nvPr/>
        </p:nvCxnSpPr>
        <p:spPr>
          <a:xfrm>
            <a:off x="4521419" y="2546588"/>
            <a:ext cx="7500" cy="17073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8" name="Google Shape;928;p93"/>
          <p:cNvCxnSpPr>
            <a:stCxn id="926" idx="3"/>
            <a:endCxn id="922" idx="4"/>
          </p:cNvCxnSpPr>
          <p:nvPr/>
        </p:nvCxnSpPr>
        <p:spPr>
          <a:xfrm>
            <a:off x="5563019" y="2268150"/>
            <a:ext cx="1491000" cy="5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9" name="Google Shape;929;p93"/>
          <p:cNvCxnSpPr>
            <a:stCxn id="926" idx="3"/>
          </p:cNvCxnSpPr>
          <p:nvPr/>
        </p:nvCxnSpPr>
        <p:spPr>
          <a:xfrm>
            <a:off x="5563019" y="2268150"/>
            <a:ext cx="864300" cy="5268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0" name="Google Shape;930;p93"/>
          <p:cNvCxnSpPr>
            <a:stCxn id="926" idx="1"/>
          </p:cNvCxnSpPr>
          <p:nvPr/>
        </p:nvCxnSpPr>
        <p:spPr>
          <a:xfrm flipH="1">
            <a:off x="2698619" y="2268150"/>
            <a:ext cx="781200" cy="5094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6" name="Google Shape;926;p93"/>
          <p:cNvSpPr/>
          <p:nvPr/>
        </p:nvSpPr>
        <p:spPr>
          <a:xfrm>
            <a:off x="3479819" y="1896900"/>
            <a:ext cx="2083200" cy="742500"/>
          </a:xfrm>
          <a:prstGeom prst="horizontalScroll">
            <a:avLst>
              <a:gd fmla="val 12500" name="adj"/>
            </a:avLst>
          </a:prstGeom>
          <a:solidFill>
            <a:srgbClr val="9FC5E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Designing and Validating</a:t>
            </a:r>
            <a:endParaRPr b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1" name="Google Shape;931;p93"/>
          <p:cNvSpPr/>
          <p:nvPr/>
        </p:nvSpPr>
        <p:spPr>
          <a:xfrm>
            <a:off x="2010878" y="3583399"/>
            <a:ext cx="1600200" cy="576000"/>
          </a:xfrm>
          <a:prstGeom prst="bevel">
            <a:avLst>
              <a:gd fmla="val 12500" name="adj"/>
            </a:avLst>
          </a:prstGeom>
          <a:solidFill>
            <a:srgbClr val="FFF2CC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 Colab</a:t>
            </a:r>
            <a:endParaRPr b="1" sz="13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2" name="Google Shape;932;p93"/>
          <p:cNvSpPr/>
          <p:nvPr/>
        </p:nvSpPr>
        <p:spPr>
          <a:xfrm>
            <a:off x="5376878" y="3583412"/>
            <a:ext cx="1600200" cy="576000"/>
          </a:xfrm>
          <a:prstGeom prst="bevel">
            <a:avLst>
              <a:gd fmla="val 12500" name="adj"/>
            </a:avLst>
          </a:prstGeom>
          <a:solidFill>
            <a:srgbClr val="FFF2CC"/>
          </a:solidFill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Cloud Storage</a:t>
            </a:r>
            <a:endParaRPr b="1" sz="130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933" name="Google Shape;933;p93"/>
          <p:cNvCxnSpPr>
            <a:stCxn id="926" idx="2"/>
          </p:cNvCxnSpPr>
          <p:nvPr/>
        </p:nvCxnSpPr>
        <p:spPr>
          <a:xfrm flipH="1">
            <a:off x="3603719" y="2546588"/>
            <a:ext cx="917700" cy="9987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4" name="Google Shape;934;p93"/>
          <p:cNvCxnSpPr>
            <a:stCxn id="926" idx="2"/>
          </p:cNvCxnSpPr>
          <p:nvPr/>
        </p:nvCxnSpPr>
        <p:spPr>
          <a:xfrm>
            <a:off x="4521419" y="2546588"/>
            <a:ext cx="850200" cy="10431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Google Shape;93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3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—United Nation</a:t>
            </a:r>
            <a:endParaRPr/>
          </a:p>
        </p:txBody>
      </p:sp>
      <p:sp>
        <p:nvSpPr>
          <p:cNvPr id="222" name="Google Shape;222;p43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“According to the World Federation of the Deaf, there are more than 70 million deaf people worldwide.”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4"/>
          <p:cNvSpPr txBox="1"/>
          <p:nvPr>
            <p:ph type="ctrTitle"/>
          </p:nvPr>
        </p:nvSpPr>
        <p:spPr>
          <a:xfrm>
            <a:off x="3305425" y="2955150"/>
            <a:ext cx="57024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228" name="Google Shape;228;p44"/>
          <p:cNvSpPr txBox="1"/>
          <p:nvPr>
            <p:ph idx="1" type="subTitle"/>
          </p:nvPr>
        </p:nvSpPr>
        <p:spPr>
          <a:xfrm>
            <a:off x="3624175" y="3549850"/>
            <a:ext cx="50649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Deaf people are a big part of our society. They deserve to be treated as equal.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29" name="Google Shape;229;p44"/>
          <p:cNvCxnSpPr/>
          <p:nvPr/>
        </p:nvCxnSpPr>
        <p:spPr>
          <a:xfrm>
            <a:off x="3615475" y="2588422"/>
            <a:ext cx="5082300" cy="14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5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—Wikipedia</a:t>
            </a:r>
            <a:endParaRPr/>
          </a:p>
        </p:txBody>
      </p:sp>
      <p:sp>
        <p:nvSpPr>
          <p:cNvPr id="235" name="Google Shape;235;p45"/>
          <p:cNvSpPr txBox="1"/>
          <p:nvPr>
            <p:ph type="ctrTitle"/>
          </p:nvPr>
        </p:nvSpPr>
        <p:spPr>
          <a:xfrm>
            <a:off x="1502150" y="1157925"/>
            <a:ext cx="60342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“Only very few non-deaf people know sign language. This not only creates a communication gap but also make an inequity. . ”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6"/>
          <p:cNvSpPr txBox="1"/>
          <p:nvPr>
            <p:ph type="title"/>
          </p:nvPr>
        </p:nvSpPr>
        <p:spPr>
          <a:xfrm>
            <a:off x="1329550" y="1470300"/>
            <a:ext cx="6601200" cy="220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Sign Language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41" name="Google Shape;241;p46"/>
          <p:cNvCxnSpPr/>
          <p:nvPr/>
        </p:nvCxnSpPr>
        <p:spPr>
          <a:xfrm>
            <a:off x="1500700" y="1419325"/>
            <a:ext cx="6323100" cy="8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